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5" r:id="rId2"/>
  </p:sldMasterIdLst>
  <p:notesMasterIdLst>
    <p:notesMasterId r:id="rId23"/>
  </p:notesMasterIdLst>
  <p:handoutMasterIdLst>
    <p:handoutMasterId r:id="rId24"/>
  </p:handoutMasterIdLst>
  <p:sldIdLst>
    <p:sldId id="628" r:id="rId3"/>
    <p:sldId id="629" r:id="rId4"/>
    <p:sldId id="654" r:id="rId5"/>
    <p:sldId id="648" r:id="rId6"/>
    <p:sldId id="650" r:id="rId7"/>
    <p:sldId id="658" r:id="rId8"/>
    <p:sldId id="655" r:id="rId9"/>
    <p:sldId id="653" r:id="rId10"/>
    <p:sldId id="677" r:id="rId11"/>
    <p:sldId id="657" r:id="rId12"/>
    <p:sldId id="661" r:id="rId13"/>
    <p:sldId id="662" r:id="rId14"/>
    <p:sldId id="675" r:id="rId15"/>
    <p:sldId id="674" r:id="rId16"/>
    <p:sldId id="664" r:id="rId17"/>
    <p:sldId id="665" r:id="rId18"/>
    <p:sldId id="671" r:id="rId19"/>
    <p:sldId id="678" r:id="rId20"/>
    <p:sldId id="647" r:id="rId21"/>
    <p:sldId id="649" r:id="rId22"/>
  </p:sldIdLst>
  <p:sldSz cx="12192000" cy="6858000"/>
  <p:notesSz cx="7104063" cy="10234613"/>
  <p:defaultTextStyle>
    <a:defPPr>
      <a:defRPr lang="de-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1A"/>
    <a:srgbClr val="FF9999"/>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90" autoAdjust="0"/>
    <p:restoredTop sz="89938" autoAdjust="0"/>
  </p:normalViewPr>
  <p:slideViewPr>
    <p:cSldViewPr>
      <p:cViewPr varScale="1">
        <p:scale>
          <a:sx n="55" d="100"/>
          <a:sy n="55" d="100"/>
        </p:scale>
        <p:origin x="824" y="24"/>
      </p:cViewPr>
      <p:guideLst>
        <p:guide orient="horz" pos="2160"/>
        <p:guide pos="3840"/>
      </p:guideLst>
    </p:cSldViewPr>
  </p:slideViewPr>
  <p:notesTextViewPr>
    <p:cViewPr>
      <p:scale>
        <a:sx n="3" d="2"/>
        <a:sy n="3" d="2"/>
      </p:scale>
      <p:origin x="0" y="0"/>
    </p:cViewPr>
  </p:notesTextViewPr>
  <p:sorterViewPr>
    <p:cViewPr>
      <p:scale>
        <a:sx n="100" d="100"/>
        <a:sy n="100" d="100"/>
      </p:scale>
      <p:origin x="0" y="-3318"/>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ktsz003.kvs.ktsz.ch\groups$\AFU\50%20Energie\05%20Kanton_Schwyz\04%20Energiestatistik\12%20Produktionsanlagen%20Pronovo\20230609_EINGESPEISTE-ENERGIE_SZ_2022_v5.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400"/>
              <a:t>Produktion 2022</a:t>
            </a:r>
          </a:p>
        </c:rich>
      </c:tx>
      <c:overlay val="0"/>
    </c:title>
    <c:autoTitleDeleted val="0"/>
    <c:plotArea>
      <c:layout>
        <c:manualLayout>
          <c:layoutTarget val="inner"/>
          <c:xMode val="edge"/>
          <c:yMode val="edge"/>
          <c:x val="5.3227419175647148E-2"/>
          <c:y val="0.16262193089656704"/>
          <c:w val="0.53868181313187424"/>
          <c:h val="0.80802271969781136"/>
        </c:manualLayout>
      </c:layout>
      <c:doughnutChart>
        <c:varyColors val="1"/>
        <c:ser>
          <c:idx val="0"/>
          <c:order val="0"/>
          <c:spPr>
            <a:solidFill>
              <a:srgbClr val="EAB500"/>
            </a:solidFill>
          </c:spPr>
          <c:dPt>
            <c:idx val="0"/>
            <c:bubble3D val="0"/>
            <c:spPr>
              <a:solidFill>
                <a:srgbClr val="E58776"/>
              </a:solidFill>
              <a:ln>
                <a:solidFill>
                  <a:srgbClr val="E58776"/>
                </a:solidFill>
                <a:prstDash val="solid"/>
              </a:ln>
            </c:spPr>
            <c:extLst>
              <c:ext xmlns:c16="http://schemas.microsoft.com/office/drawing/2014/chart" uri="{C3380CC4-5D6E-409C-BE32-E72D297353CC}">
                <c16:uniqueId val="{00000001-EA40-4B48-ABB0-BEC5E22DECAE}"/>
              </c:ext>
            </c:extLst>
          </c:dPt>
          <c:dPt>
            <c:idx val="1"/>
            <c:bubble3D val="0"/>
            <c:spPr>
              <a:solidFill>
                <a:srgbClr val="EAB500"/>
              </a:solidFill>
              <a:ln>
                <a:solidFill>
                  <a:srgbClr val="EAB500"/>
                </a:solidFill>
                <a:prstDash val="solid"/>
              </a:ln>
            </c:spPr>
            <c:extLst>
              <c:ext xmlns:c16="http://schemas.microsoft.com/office/drawing/2014/chart" uri="{C3380CC4-5D6E-409C-BE32-E72D297353CC}">
                <c16:uniqueId val="{00000003-EA40-4B48-ABB0-BEC5E22DECAE}"/>
              </c:ext>
            </c:extLst>
          </c:dPt>
          <c:dPt>
            <c:idx val="2"/>
            <c:bubble3D val="0"/>
            <c:spPr>
              <a:solidFill>
                <a:srgbClr val="F5D992"/>
              </a:solidFill>
              <a:ln>
                <a:solidFill>
                  <a:srgbClr val="F5D992"/>
                </a:solidFill>
                <a:prstDash val="solid"/>
              </a:ln>
            </c:spPr>
            <c:extLst>
              <c:ext xmlns:c16="http://schemas.microsoft.com/office/drawing/2014/chart" uri="{C3380CC4-5D6E-409C-BE32-E72D297353CC}">
                <c16:uniqueId val="{00000005-EA40-4B48-ABB0-BEC5E22DECAE}"/>
              </c:ext>
            </c:extLst>
          </c:dPt>
          <c:dPt>
            <c:idx val="3"/>
            <c:bubble3D val="0"/>
            <c:spPr>
              <a:solidFill>
                <a:srgbClr val="FDF7EA"/>
              </a:solidFill>
              <a:ln>
                <a:solidFill>
                  <a:srgbClr val="FDF7EA"/>
                </a:solidFill>
                <a:prstDash val="solid"/>
              </a:ln>
            </c:spPr>
            <c:extLst>
              <c:ext xmlns:c16="http://schemas.microsoft.com/office/drawing/2014/chart" uri="{C3380CC4-5D6E-409C-BE32-E72D297353CC}">
                <c16:uniqueId val="{00000007-EA40-4B48-ABB0-BEC5E22DECAE}"/>
              </c:ext>
            </c:extLst>
          </c:dPt>
          <c:dPt>
            <c:idx val="8"/>
            <c:bubble3D val="0"/>
            <c:spPr>
              <a:solidFill>
                <a:srgbClr val="F5D992"/>
              </a:solidFill>
              <a:ln>
                <a:solidFill>
                  <a:srgbClr val="F5D992"/>
                </a:solidFill>
                <a:prstDash val="solid"/>
              </a:ln>
            </c:spPr>
            <c:extLst>
              <c:ext xmlns:c16="http://schemas.microsoft.com/office/drawing/2014/chart" uri="{C3380CC4-5D6E-409C-BE32-E72D297353CC}">
                <c16:uniqueId val="{00000009-EA40-4B48-ABB0-BEC5E22DECAE}"/>
              </c:ext>
            </c:extLst>
          </c:dPt>
          <c:dPt>
            <c:idx val="9"/>
            <c:bubble3D val="0"/>
            <c:spPr>
              <a:solidFill>
                <a:srgbClr val="FDF7EA"/>
              </a:solidFill>
              <a:ln>
                <a:solidFill>
                  <a:srgbClr val="FDF7EA"/>
                </a:solidFill>
                <a:prstDash val="solid"/>
              </a:ln>
            </c:spPr>
            <c:extLst>
              <c:ext xmlns:c16="http://schemas.microsoft.com/office/drawing/2014/chart" uri="{C3380CC4-5D6E-409C-BE32-E72D297353CC}">
                <c16:uniqueId val="{0000000B-EA40-4B48-ABB0-BEC5E22DECAE}"/>
              </c:ext>
            </c:extLst>
          </c:dPt>
          <c:dPt>
            <c:idx val="10"/>
            <c:bubble3D val="0"/>
            <c:spPr>
              <a:solidFill>
                <a:srgbClr val="EAB500"/>
              </a:solidFill>
              <a:ln>
                <a:solidFill>
                  <a:srgbClr val="D0E5E9"/>
                </a:solidFill>
                <a:prstDash val="solid"/>
              </a:ln>
            </c:spPr>
            <c:extLst>
              <c:ext xmlns:c16="http://schemas.microsoft.com/office/drawing/2014/chart" uri="{C3380CC4-5D6E-409C-BE32-E72D297353CC}">
                <c16:uniqueId val="{0000000D-EA40-4B48-ABB0-BEC5E22DECAE}"/>
              </c:ext>
            </c:extLst>
          </c:dPt>
          <c:dPt>
            <c:idx val="12"/>
            <c:bubble3D val="0"/>
            <c:spPr>
              <a:solidFill>
                <a:srgbClr val="DD6157"/>
              </a:solidFill>
              <a:ln>
                <a:solidFill>
                  <a:srgbClr val="DD6157"/>
                </a:solidFill>
                <a:prstDash val="solid"/>
              </a:ln>
            </c:spPr>
            <c:extLst>
              <c:ext xmlns:c16="http://schemas.microsoft.com/office/drawing/2014/chart" uri="{C3380CC4-5D6E-409C-BE32-E72D297353CC}">
                <c16:uniqueId val="{0000000F-EA40-4B48-ABB0-BEC5E22DECAE}"/>
              </c:ext>
            </c:extLst>
          </c:dPt>
          <c:dPt>
            <c:idx val="15"/>
            <c:bubble3D val="0"/>
            <c:spPr>
              <a:solidFill>
                <a:srgbClr val="EAB500"/>
              </a:solidFill>
              <a:ln>
                <a:solidFill>
                  <a:srgbClr val="EAB500"/>
                </a:solidFill>
                <a:prstDash val="solid"/>
              </a:ln>
            </c:spPr>
            <c:extLst>
              <c:ext xmlns:c16="http://schemas.microsoft.com/office/drawing/2014/chart" uri="{C3380CC4-5D6E-409C-BE32-E72D297353CC}">
                <c16:uniqueId val="{00000011-EA40-4B48-ABB0-BEC5E22DECAE}"/>
              </c:ext>
            </c:extLst>
          </c:dPt>
          <c:dLbls>
            <c:dLbl>
              <c:idx val="0"/>
              <c:tx>
                <c:rich>
                  <a:bodyPr/>
                  <a:lstStyle/>
                  <a:p>
                    <a:r>
                      <a:rPr lang="en-US"/>
                      <a:t>51 GWh</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A40-4B48-ABB0-BEC5E22DECAE}"/>
                </c:ext>
              </c:extLst>
            </c:dLbl>
            <c:dLbl>
              <c:idx val="1"/>
              <c:tx>
                <c:rich>
                  <a:bodyPr/>
                  <a:lstStyle/>
                  <a:p>
                    <a:r>
                      <a:rPr lang="en-US"/>
                      <a:t>376 GWh</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A40-4B48-ABB0-BEC5E22DECAE}"/>
                </c:ext>
              </c:extLst>
            </c:dLbl>
            <c:dLbl>
              <c:idx val="2"/>
              <c:tx>
                <c:rich>
                  <a:bodyPr/>
                  <a:lstStyle/>
                  <a:p>
                    <a:r>
                      <a:rPr lang="en-US"/>
                      <a:t>59 GWh</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A40-4B48-ABB0-BEC5E22DECAE}"/>
                </c:ext>
              </c:extLst>
            </c:dLbl>
            <c:dLbl>
              <c:idx val="3"/>
              <c:layout>
                <c:manualLayout>
                  <c:x val="4.8325722983257671E-3"/>
                  <c:y val="-0.16384795352247297"/>
                </c:manualLayout>
              </c:layout>
              <c:tx>
                <c:rich>
                  <a:bodyPr wrap="square" lIns="38100" tIns="19050" rIns="38100" bIns="19050" anchor="ctr">
                    <a:spAutoFit/>
                  </a:bodyPr>
                  <a:lstStyle/>
                  <a:p>
                    <a:pPr>
                      <a:defRPr b="1" i="0"/>
                    </a:pPr>
                    <a:r>
                      <a:rPr lang="en-US"/>
                      <a:t>0</a:t>
                    </a:r>
                  </a:p>
                </c:rich>
              </c:tx>
              <c:numFmt formatCode="0.0%" sourceLinked="0"/>
              <c:spPr>
                <a:solidFill>
                  <a:srgbClr val="FDF7EA"/>
                </a:solidFill>
                <a:ln>
                  <a:solidFill>
                    <a:srgbClr val="FDF7EA"/>
                  </a:solidFill>
                  <a:prstDash val="solid"/>
                </a:ln>
                <a:effectLst/>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A40-4B48-ABB0-BEC5E22DECAE}"/>
                </c:ext>
              </c:extLst>
            </c:dLbl>
            <c:numFmt formatCode="0.0%" sourceLinked="0"/>
            <c:spPr>
              <a:noFill/>
              <a:ln>
                <a:noFill/>
              </a:ln>
              <a:effectLst/>
            </c:spPr>
            <c:txPr>
              <a:bodyPr wrap="square" lIns="38100" tIns="19050" rIns="38100" bIns="19050" anchor="ctr">
                <a:spAutoFit/>
              </a:bodyPr>
              <a:lstStyle/>
              <a:p>
                <a:pPr>
                  <a:defRPr b="1" i="0"/>
                </a:pPr>
                <a:endParaRPr lang="de-DE"/>
              </a:p>
            </c:txPr>
            <c:showLegendKey val="0"/>
            <c:showVal val="0"/>
            <c:showCatName val="0"/>
            <c:showSerName val="0"/>
            <c:showPercent val="0"/>
            <c:showBubbleSize val="0"/>
            <c:showLeaderLines val="1"/>
            <c:leaderLines>
              <c:spPr>
                <a:ln>
                  <a:solidFill>
                    <a:srgbClr val="E7E6E6">
                      <a:lumMod val="50000"/>
                    </a:srgbClr>
                  </a:solidFill>
                </a:ln>
              </c:spPr>
            </c:leaderLines>
            <c:extLst>
              <c:ext xmlns:c15="http://schemas.microsoft.com/office/drawing/2012/chart" uri="{CE6537A1-D6FC-4f65-9D91-7224C49458BB}">
                <c15:showDataLabelsRange val="1"/>
              </c:ext>
            </c:extLst>
          </c:dLbls>
          <c:cat>
            <c:strRef>
              <c:f>'2022'!$A$20:$A$23</c:f>
              <c:strCache>
                <c:ptCount val="4"/>
                <c:pt idx="0">
                  <c:v>Biomasse</c:v>
                </c:pt>
                <c:pt idx="1">
                  <c:v>Wasserkraft</c:v>
                </c:pt>
                <c:pt idx="2">
                  <c:v>Photovoltaik</c:v>
                </c:pt>
                <c:pt idx="3">
                  <c:v>Windenergie</c:v>
                </c:pt>
              </c:strCache>
            </c:strRef>
          </c:cat>
          <c:val>
            <c:numRef>
              <c:f>'2022'!$G$20:$G$23</c:f>
              <c:numCache>
                <c:formatCode>#,##0</c:formatCode>
                <c:ptCount val="4"/>
                <c:pt idx="0">
                  <c:v>50.5</c:v>
                </c:pt>
                <c:pt idx="1">
                  <c:v>376</c:v>
                </c:pt>
                <c:pt idx="2">
                  <c:v>58.8</c:v>
                </c:pt>
                <c:pt idx="3" formatCode="#,##0.00">
                  <c:v>0</c:v>
                </c:pt>
              </c:numCache>
            </c:numRef>
          </c:val>
          <c:extLst xmlns:c15="http://schemas.microsoft.com/office/drawing/2012/chart">
            <c:ext xmlns:c16="http://schemas.microsoft.com/office/drawing/2014/chart" uri="{C3380CC4-5D6E-409C-BE32-E72D297353CC}">
              <c16:uniqueId val="{00000012-EA40-4B48-ABB0-BEC5E22DECAE}"/>
            </c:ext>
          </c:extLst>
        </c:ser>
        <c:dLbls>
          <c:showLegendKey val="0"/>
          <c:showVal val="1"/>
          <c:showCatName val="0"/>
          <c:showSerName val="0"/>
          <c:showPercent val="0"/>
          <c:showBubbleSize val="0"/>
          <c:showLeaderLines val="1"/>
        </c:dLbls>
        <c:firstSliceAng val="0"/>
        <c:holeSize val="50"/>
      </c:doughnutChart>
      <c:spPr>
        <a:noFill/>
        <a:ln w="25400">
          <a:noFill/>
        </a:ln>
      </c:spPr>
    </c:plotArea>
    <c:legend>
      <c:legendPos val="r"/>
      <c:layout>
        <c:manualLayout>
          <c:xMode val="edge"/>
          <c:yMode val="edge"/>
          <c:x val="0.62607992182795336"/>
          <c:y val="0.25787044348171656"/>
          <c:w val="0.21567827245053273"/>
          <c:h val="0.64813575386410027"/>
        </c:manualLayout>
      </c:layout>
      <c:overlay val="0"/>
      <c:spPr>
        <a:noFill/>
        <a:ln w="25400">
          <a:noFill/>
        </a:ln>
      </c:spPr>
      <c:txPr>
        <a:bodyPr/>
        <a:lstStyle/>
        <a:p>
          <a:pPr rtl="0">
            <a:defRPr sz="1100" b="0" i="0" u="none" strike="noStrike" baseline="0">
              <a:solidFill>
                <a:srgbClr val="000000"/>
              </a:solidFill>
              <a:latin typeface="Arial Narrow"/>
              <a:ea typeface="Arial Narrow"/>
              <a:cs typeface="Arial Narrow"/>
            </a:defRPr>
          </a:pPr>
          <a:endParaRPr lang="de-DE"/>
        </a:p>
      </c:txPr>
    </c:legend>
    <c:plotVisOnly val="1"/>
    <c:dispBlanksAs val="gap"/>
    <c:showDLblsOverMax val="0"/>
  </c:chart>
  <c:spPr>
    <a:solidFill>
      <a:srgbClr val="FFFFFF"/>
    </a:solidFill>
    <a:ln w="3175">
      <a:noFill/>
      <a:prstDash val="solid"/>
    </a:ln>
  </c:spPr>
  <c:txPr>
    <a:bodyPr/>
    <a:lstStyle/>
    <a:p>
      <a:pPr>
        <a:defRPr sz="800" b="0" i="0" u="none" strike="noStrike" baseline="0">
          <a:solidFill>
            <a:srgbClr val="000000"/>
          </a:solidFill>
          <a:latin typeface="Arial"/>
          <a:ea typeface="Arial"/>
          <a:cs typeface="Arial"/>
        </a:defRPr>
      </a:pPr>
      <a:endParaRPr lang="de-DE"/>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0.1598</cdr:x>
      <cdr:y>0.4</cdr:y>
    </cdr:from>
    <cdr:to>
      <cdr:x>0.47812</cdr:x>
      <cdr:y>0.77017</cdr:y>
    </cdr:to>
    <cdr:sp macro="" textlink="">
      <cdr:nvSpPr>
        <cdr:cNvPr id="2" name="Textfeld 1"/>
        <cdr:cNvSpPr txBox="1"/>
      </cdr:nvSpPr>
      <cdr:spPr>
        <a:xfrm xmlns:a="http://schemas.openxmlformats.org/drawingml/2006/main">
          <a:off x="863041" y="1440160"/>
          <a:ext cx="1719071" cy="13327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de-CH" sz="1200" dirty="0">
              <a:latin typeface="TradeGothic" panose="020B0503040303020004" pitchFamily="34" charset="0"/>
            </a:rPr>
            <a:t>Total</a:t>
          </a:r>
        </a:p>
        <a:p xmlns:a="http://schemas.openxmlformats.org/drawingml/2006/main">
          <a:pPr algn="ctr"/>
          <a:r>
            <a:rPr lang="de-CH" sz="1600" dirty="0">
              <a:latin typeface="TradeGothic" panose="020B0503040303020004" pitchFamily="34" charset="0"/>
            </a:rPr>
            <a:t>485 </a:t>
          </a:r>
          <a:r>
            <a:rPr lang="de-CH" sz="1600" dirty="0" err="1">
              <a:latin typeface="TradeGothic" panose="020B0503040303020004" pitchFamily="34" charset="0"/>
            </a:rPr>
            <a:t>GWh</a:t>
          </a:r>
          <a:endParaRPr lang="de-CH" sz="1600" dirty="0">
            <a:latin typeface="TradeGothic" panose="020B0503040303020004" pitchFamily="34" charset="0"/>
          </a:endParaRPr>
        </a:p>
        <a:p xmlns:a="http://schemas.openxmlformats.org/drawingml/2006/main">
          <a:pPr algn="ctr"/>
          <a:r>
            <a:rPr lang="de-CH" sz="1200" dirty="0">
              <a:latin typeface="TradeGothic" panose="020B0503040303020004" pitchFamily="34" charset="0"/>
            </a:rPr>
            <a:t>(Ohne Bahnstrom</a:t>
          </a:r>
        </a:p>
        <a:p xmlns:a="http://schemas.openxmlformats.org/drawingml/2006/main">
          <a:pPr algn="ctr"/>
          <a:r>
            <a:rPr lang="de-CH" sz="1200" dirty="0">
              <a:latin typeface="TradeGothic" panose="020B0503040303020004" pitchFamily="34" charset="0"/>
            </a:rPr>
            <a:t> der </a:t>
          </a:r>
          <a:r>
            <a:rPr lang="de-CH" sz="1200" dirty="0" err="1">
              <a:latin typeface="TradeGothic" panose="020B0503040303020004" pitchFamily="34" charset="0"/>
            </a:rPr>
            <a:t>Etzelwerk</a:t>
          </a:r>
          <a:r>
            <a:rPr lang="de-CH" sz="1200" dirty="0">
              <a:latin typeface="TradeGothic" panose="020B0503040303020004" pitchFamily="34" charset="0"/>
            </a:rPr>
            <a:t> AG)</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7" y="5"/>
            <a:ext cx="3078095"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85" tIns="47143" rIns="94285" bIns="47143" numCol="1" anchor="t" anchorCtr="0" compatLnSpc="1">
            <a:prstTxWarp prst="textNoShape">
              <a:avLst/>
            </a:prstTxWarp>
          </a:bodyPr>
          <a:lstStyle>
            <a:lvl1pPr>
              <a:defRPr sz="800">
                <a:latin typeface="TradeGothic Light" pitchFamily="34" charset="0"/>
              </a:defRPr>
            </a:lvl1pPr>
          </a:lstStyle>
          <a:p>
            <a:endParaRPr lang="de-CH" dirty="0"/>
          </a:p>
        </p:txBody>
      </p:sp>
      <p:sp>
        <p:nvSpPr>
          <p:cNvPr id="7171" name="Rectangle 3"/>
          <p:cNvSpPr>
            <a:spLocks noGrp="1" noChangeArrowheads="1"/>
          </p:cNvSpPr>
          <p:nvPr>
            <p:ph type="dt" sz="quarter" idx="1"/>
          </p:nvPr>
        </p:nvSpPr>
        <p:spPr bwMode="auto">
          <a:xfrm>
            <a:off x="4024314" y="5"/>
            <a:ext cx="3078095"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85" tIns="47143" rIns="94285" bIns="47143" numCol="1" anchor="t" anchorCtr="0" compatLnSpc="1">
            <a:prstTxWarp prst="textNoShape">
              <a:avLst/>
            </a:prstTxWarp>
          </a:bodyPr>
          <a:lstStyle>
            <a:lvl1pPr algn="r">
              <a:defRPr sz="800">
                <a:latin typeface="TradeGothic Light" pitchFamily="34" charset="0"/>
              </a:defRPr>
            </a:lvl1pPr>
          </a:lstStyle>
          <a:p>
            <a:endParaRPr lang="de-CH" dirty="0"/>
          </a:p>
        </p:txBody>
      </p:sp>
      <p:sp>
        <p:nvSpPr>
          <p:cNvPr id="7172" name="Rectangle 4"/>
          <p:cNvSpPr>
            <a:spLocks noGrp="1" noChangeArrowheads="1"/>
          </p:cNvSpPr>
          <p:nvPr>
            <p:ph type="ftr" sz="quarter" idx="2"/>
          </p:nvPr>
        </p:nvSpPr>
        <p:spPr bwMode="auto">
          <a:xfrm>
            <a:off x="7" y="9721240"/>
            <a:ext cx="3078095"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85" tIns="47143" rIns="94285" bIns="47143" numCol="1" anchor="b" anchorCtr="0" compatLnSpc="1">
            <a:prstTxWarp prst="textNoShape">
              <a:avLst/>
            </a:prstTxWarp>
          </a:bodyPr>
          <a:lstStyle>
            <a:lvl1pPr>
              <a:defRPr sz="800">
                <a:latin typeface="TradeGothic Light" pitchFamily="34" charset="0"/>
              </a:defRPr>
            </a:lvl1pPr>
          </a:lstStyle>
          <a:p>
            <a:endParaRPr lang="de-CH" dirty="0"/>
          </a:p>
        </p:txBody>
      </p:sp>
      <p:sp>
        <p:nvSpPr>
          <p:cNvPr id="7173" name="Rectangle 5"/>
          <p:cNvSpPr>
            <a:spLocks noGrp="1" noChangeArrowheads="1"/>
          </p:cNvSpPr>
          <p:nvPr>
            <p:ph type="sldNum" sz="quarter" idx="3"/>
          </p:nvPr>
        </p:nvSpPr>
        <p:spPr bwMode="auto">
          <a:xfrm>
            <a:off x="4024314" y="9721240"/>
            <a:ext cx="3078095"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85" tIns="47143" rIns="94285" bIns="47143" numCol="1" anchor="b" anchorCtr="0" compatLnSpc="1">
            <a:prstTxWarp prst="textNoShape">
              <a:avLst/>
            </a:prstTxWarp>
          </a:bodyPr>
          <a:lstStyle>
            <a:lvl1pPr algn="r">
              <a:defRPr sz="800">
                <a:latin typeface="TradeGothic Light" pitchFamily="34" charset="0"/>
              </a:defRPr>
            </a:lvl1pPr>
          </a:lstStyle>
          <a:p>
            <a:fld id="{3AE02996-0FF9-4D14-A413-65F571F123FD}" type="slidenum">
              <a:rPr lang="de-CH"/>
              <a:pPr/>
              <a:t>‹Nr.›</a:t>
            </a:fld>
            <a:endParaRPr lang="de-CH" dirty="0"/>
          </a:p>
        </p:txBody>
      </p:sp>
    </p:spTree>
    <p:extLst>
      <p:ext uri="{BB962C8B-B14F-4D97-AF65-F5344CB8AC3E}">
        <p14:creationId xmlns:p14="http://schemas.microsoft.com/office/powerpoint/2010/main" val="1340558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7" y="5"/>
            <a:ext cx="3078095"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85" tIns="47143" rIns="94285" bIns="47143" numCol="1" anchor="t" anchorCtr="0" compatLnSpc="1">
            <a:prstTxWarp prst="textNoShape">
              <a:avLst/>
            </a:prstTxWarp>
          </a:bodyPr>
          <a:lstStyle>
            <a:lvl1pPr>
              <a:defRPr sz="800">
                <a:latin typeface="TradeGothic Light" pitchFamily="34" charset="0"/>
              </a:defRPr>
            </a:lvl1pPr>
          </a:lstStyle>
          <a:p>
            <a:endParaRPr lang="de-CH" dirty="0"/>
          </a:p>
        </p:txBody>
      </p:sp>
      <p:sp>
        <p:nvSpPr>
          <p:cNvPr id="5123" name="Rectangle 3"/>
          <p:cNvSpPr>
            <a:spLocks noGrp="1" noChangeArrowheads="1"/>
          </p:cNvSpPr>
          <p:nvPr>
            <p:ph type="dt" idx="1"/>
          </p:nvPr>
        </p:nvSpPr>
        <p:spPr bwMode="auto">
          <a:xfrm>
            <a:off x="4024314" y="5"/>
            <a:ext cx="3078095"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85" tIns="47143" rIns="94285" bIns="47143" numCol="1" anchor="t" anchorCtr="0" compatLnSpc="1">
            <a:prstTxWarp prst="textNoShape">
              <a:avLst/>
            </a:prstTxWarp>
          </a:bodyPr>
          <a:lstStyle>
            <a:lvl1pPr algn="r">
              <a:defRPr sz="800">
                <a:latin typeface="TradeGothic Light" pitchFamily="34" charset="0"/>
              </a:defRPr>
            </a:lvl1pPr>
          </a:lstStyle>
          <a:p>
            <a:endParaRPr lang="de-CH" dirty="0"/>
          </a:p>
        </p:txBody>
      </p:sp>
      <p:sp>
        <p:nvSpPr>
          <p:cNvPr id="5124" name="Rectangle 4"/>
          <p:cNvSpPr>
            <a:spLocks noGrp="1" noRot="1" noChangeAspect="1" noChangeArrowheads="1" noTextEdit="1"/>
          </p:cNvSpPr>
          <p:nvPr>
            <p:ph type="sldImg" idx="2"/>
          </p:nvPr>
        </p:nvSpPr>
        <p:spPr bwMode="auto">
          <a:xfrm>
            <a:off x="138113" y="768350"/>
            <a:ext cx="6827837" cy="38401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72819" y="4815225"/>
            <a:ext cx="5145124" cy="456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a:t>Textmasterformate durch Klicken bearbeiten</a:t>
            </a:r>
          </a:p>
          <a:p>
            <a:pPr lvl="1"/>
            <a:r>
              <a:rPr lang="de-CH"/>
              <a:t>Zweite Ebene</a:t>
            </a:r>
          </a:p>
          <a:p>
            <a:pPr lvl="2"/>
            <a:r>
              <a:rPr lang="de-CH"/>
              <a:t>Dritte Ebene</a:t>
            </a:r>
          </a:p>
          <a:p>
            <a:pPr lvl="3"/>
            <a:r>
              <a:rPr lang="de-CH"/>
              <a:t>Vierte Ebene</a:t>
            </a:r>
          </a:p>
          <a:p>
            <a:pPr lvl="4"/>
            <a:r>
              <a:rPr lang="de-CH"/>
              <a:t>Fünfte Ebene</a:t>
            </a:r>
          </a:p>
        </p:txBody>
      </p:sp>
      <p:sp>
        <p:nvSpPr>
          <p:cNvPr id="5126" name="Rectangle 6"/>
          <p:cNvSpPr>
            <a:spLocks noGrp="1" noChangeArrowheads="1"/>
          </p:cNvSpPr>
          <p:nvPr>
            <p:ph type="ftr" sz="quarter" idx="4"/>
          </p:nvPr>
        </p:nvSpPr>
        <p:spPr bwMode="auto">
          <a:xfrm>
            <a:off x="7" y="9721240"/>
            <a:ext cx="3078095"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85" tIns="47143" rIns="94285" bIns="47143" numCol="1" anchor="b" anchorCtr="0" compatLnSpc="1">
            <a:prstTxWarp prst="textNoShape">
              <a:avLst/>
            </a:prstTxWarp>
          </a:bodyPr>
          <a:lstStyle>
            <a:lvl1pPr>
              <a:defRPr sz="800">
                <a:latin typeface="TradeGothic Light" pitchFamily="34" charset="0"/>
              </a:defRPr>
            </a:lvl1pPr>
          </a:lstStyle>
          <a:p>
            <a:endParaRPr lang="de-CH" dirty="0"/>
          </a:p>
        </p:txBody>
      </p:sp>
      <p:sp>
        <p:nvSpPr>
          <p:cNvPr id="5127" name="Rectangle 7"/>
          <p:cNvSpPr>
            <a:spLocks noGrp="1" noChangeArrowheads="1"/>
          </p:cNvSpPr>
          <p:nvPr>
            <p:ph type="sldNum" sz="quarter" idx="5"/>
          </p:nvPr>
        </p:nvSpPr>
        <p:spPr bwMode="auto">
          <a:xfrm>
            <a:off x="4024314" y="9721240"/>
            <a:ext cx="3078095"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85" tIns="47143" rIns="94285" bIns="47143" numCol="1" anchor="b" anchorCtr="0" compatLnSpc="1">
            <a:prstTxWarp prst="textNoShape">
              <a:avLst/>
            </a:prstTxWarp>
          </a:bodyPr>
          <a:lstStyle>
            <a:lvl1pPr algn="r">
              <a:defRPr sz="800">
                <a:latin typeface="TradeGothic Light" pitchFamily="34" charset="0"/>
              </a:defRPr>
            </a:lvl1pPr>
          </a:lstStyle>
          <a:p>
            <a:fld id="{392C4AC8-781F-4AF2-9284-5565B0A6B1AB}" type="slidenum">
              <a:rPr lang="de-CH"/>
              <a:pPr/>
              <a:t>‹Nr.›</a:t>
            </a:fld>
            <a:endParaRPr lang="de-CH" dirty="0"/>
          </a:p>
        </p:txBody>
      </p:sp>
    </p:spTree>
    <p:extLst>
      <p:ext uri="{BB962C8B-B14F-4D97-AF65-F5344CB8AC3E}">
        <p14:creationId xmlns:p14="http://schemas.microsoft.com/office/powerpoint/2010/main" val="4110234919"/>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100" kern="1200">
        <a:solidFill>
          <a:schemeClr val="tx1"/>
        </a:solidFill>
        <a:latin typeface="TradeGothic" pitchFamily="34" charset="0"/>
        <a:ea typeface="+mn-ea"/>
        <a:cs typeface="+mn-cs"/>
      </a:defRPr>
    </a:lvl1pPr>
    <a:lvl2pPr marL="457200" algn="l" rtl="0" fontAlgn="base">
      <a:spcBef>
        <a:spcPct val="0"/>
      </a:spcBef>
      <a:spcAft>
        <a:spcPct val="0"/>
      </a:spcAft>
      <a:defRPr sz="1100" kern="1200">
        <a:solidFill>
          <a:schemeClr val="tx1"/>
        </a:solidFill>
        <a:latin typeface="TradeGothic" pitchFamily="34" charset="0"/>
        <a:ea typeface="+mn-ea"/>
        <a:cs typeface="+mn-cs"/>
      </a:defRPr>
    </a:lvl2pPr>
    <a:lvl3pPr marL="914400" algn="l" rtl="0" fontAlgn="base">
      <a:spcBef>
        <a:spcPct val="0"/>
      </a:spcBef>
      <a:spcAft>
        <a:spcPct val="0"/>
      </a:spcAft>
      <a:defRPr sz="1100" kern="1200">
        <a:solidFill>
          <a:schemeClr val="tx1"/>
        </a:solidFill>
        <a:latin typeface="TradeGothic" pitchFamily="34" charset="0"/>
        <a:ea typeface="+mn-ea"/>
        <a:cs typeface="+mn-cs"/>
      </a:defRPr>
    </a:lvl3pPr>
    <a:lvl4pPr marL="1371600" algn="l" rtl="0" fontAlgn="base">
      <a:spcBef>
        <a:spcPct val="0"/>
      </a:spcBef>
      <a:spcAft>
        <a:spcPct val="0"/>
      </a:spcAft>
      <a:defRPr sz="1100" kern="1200">
        <a:solidFill>
          <a:schemeClr val="tx1"/>
        </a:solidFill>
        <a:latin typeface="TradeGothic" pitchFamily="34" charset="0"/>
        <a:ea typeface="+mn-ea"/>
        <a:cs typeface="+mn-cs"/>
      </a:defRPr>
    </a:lvl4pPr>
    <a:lvl5pPr marL="1828800" algn="l" rtl="0" fontAlgn="base">
      <a:spcBef>
        <a:spcPct val="0"/>
      </a:spcBef>
      <a:spcAft>
        <a:spcPct val="0"/>
      </a:spcAft>
      <a:defRPr sz="1100" kern="1200">
        <a:solidFill>
          <a:schemeClr val="tx1"/>
        </a:solidFill>
        <a:latin typeface="Trade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indeurope.org/about-wind/daily-win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F0C2F440-50B5-4C4F-BA14-DF0978CD66E7}" type="slidenum">
              <a:rPr lang="de-CH" altLang="de-DE" smtClean="0"/>
              <a:pPr>
                <a:defRPr/>
              </a:pPr>
              <a:t>1</a:t>
            </a:fld>
            <a:endParaRPr lang="de-CH" altLang="de-DE" dirty="0"/>
          </a:p>
        </p:txBody>
      </p:sp>
    </p:spTree>
    <p:extLst>
      <p:ext uri="{BB962C8B-B14F-4D97-AF65-F5344CB8AC3E}">
        <p14:creationId xmlns:p14="http://schemas.microsoft.com/office/powerpoint/2010/main" val="2003067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Ausgehend von der Kantonsfläche, Ausschluss-, Vorbehalts- und Eignungsflächen. Nur ein Bruchteil der gesamten Kantonsfläche (0.6%) eignet sich für die Windenergienutzung</a:t>
            </a:r>
            <a:r>
              <a:rPr lang="de-DE" baseline="0" dirty="0"/>
              <a:t> bzw. ist eine möglicher Standort.</a:t>
            </a:r>
            <a:endParaRPr lang="de-CH" dirty="0"/>
          </a:p>
        </p:txBody>
      </p:sp>
      <p:sp>
        <p:nvSpPr>
          <p:cNvPr id="4" name="Foliennummernplatzhalter 3"/>
          <p:cNvSpPr>
            <a:spLocks noGrp="1"/>
          </p:cNvSpPr>
          <p:nvPr>
            <p:ph type="sldNum" sz="quarter" idx="10"/>
          </p:nvPr>
        </p:nvSpPr>
        <p:spPr/>
        <p:txBody>
          <a:bodyPr/>
          <a:lstStyle/>
          <a:p>
            <a:fld id="{392C4AC8-781F-4AF2-9284-5565B0A6B1AB}" type="slidenum">
              <a:rPr lang="de-CH" smtClean="0"/>
              <a:pPr/>
              <a:t>12</a:t>
            </a:fld>
            <a:endParaRPr lang="de-CH" dirty="0"/>
          </a:p>
        </p:txBody>
      </p:sp>
    </p:spTree>
    <p:extLst>
      <p:ext uri="{BB962C8B-B14F-4D97-AF65-F5344CB8AC3E}">
        <p14:creationId xmlns:p14="http://schemas.microsoft.com/office/powerpoint/2010/main" val="1128610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in der vorhergehenden Folie gezeigten Flächen wurden aufgrund ihrer topographischen Zusammengehörigkeit zu Potenzialgebieten zusammengefasst und namentlich bezeichnet. Anschliessend wurden die Gebiete nachbewertet und priorisiert (vgl. Kap. 4.4). Die Folie zeigt die nummerierten Potenzialgebiete, wobei die Grösse der Bezeichnung die Priorisierung wiederspiegelt.</a:t>
            </a:r>
          </a:p>
          <a:p>
            <a:r>
              <a:rPr lang="de-CH" dirty="0" err="1"/>
              <a:t>tung</a:t>
            </a:r>
            <a:r>
              <a:rPr lang="de-CH" dirty="0"/>
              <a:t> und die Priorisierung ersichtlich. </a:t>
            </a:r>
          </a:p>
        </p:txBody>
      </p:sp>
      <p:sp>
        <p:nvSpPr>
          <p:cNvPr id="4" name="Foliennummernplatzhalter 3"/>
          <p:cNvSpPr>
            <a:spLocks noGrp="1"/>
          </p:cNvSpPr>
          <p:nvPr>
            <p:ph type="sldNum" sz="quarter" idx="10"/>
          </p:nvPr>
        </p:nvSpPr>
        <p:spPr/>
        <p:txBody>
          <a:bodyPr/>
          <a:lstStyle/>
          <a:p>
            <a:fld id="{392C4AC8-781F-4AF2-9284-5565B0A6B1AB}" type="slidenum">
              <a:rPr lang="de-CH" smtClean="0"/>
              <a:pPr/>
              <a:t>13</a:t>
            </a:fld>
            <a:endParaRPr lang="de-CH" dirty="0"/>
          </a:p>
        </p:txBody>
      </p:sp>
    </p:spTree>
    <p:extLst>
      <p:ext uri="{BB962C8B-B14F-4D97-AF65-F5344CB8AC3E}">
        <p14:creationId xmlns:p14="http://schemas.microsoft.com/office/powerpoint/2010/main" val="3988639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Beurteilung der Priorität A Standorte</a:t>
            </a:r>
          </a:p>
        </p:txBody>
      </p:sp>
      <p:sp>
        <p:nvSpPr>
          <p:cNvPr id="4" name="Foliennummernplatzhalter 3"/>
          <p:cNvSpPr>
            <a:spLocks noGrp="1"/>
          </p:cNvSpPr>
          <p:nvPr>
            <p:ph type="sldNum" sz="quarter" idx="10"/>
          </p:nvPr>
        </p:nvSpPr>
        <p:spPr/>
        <p:txBody>
          <a:bodyPr/>
          <a:lstStyle/>
          <a:p>
            <a:fld id="{392C4AC8-781F-4AF2-9284-5565B0A6B1AB}" type="slidenum">
              <a:rPr lang="de-CH" smtClean="0"/>
              <a:pPr/>
              <a:t>14</a:t>
            </a:fld>
            <a:endParaRPr lang="de-CH" dirty="0"/>
          </a:p>
        </p:txBody>
      </p:sp>
    </p:spTree>
    <p:extLst>
      <p:ext uri="{BB962C8B-B14F-4D97-AF65-F5344CB8AC3E}">
        <p14:creationId xmlns:p14="http://schemas.microsoft.com/office/powerpoint/2010/main" val="4200647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Produktion:</a:t>
            </a:r>
          </a:p>
          <a:p>
            <a:r>
              <a:rPr lang="de-CH" dirty="0" err="1"/>
              <a:t>Gütsch</a:t>
            </a:r>
            <a:r>
              <a:rPr lang="de-CH" baseline="0" dirty="0"/>
              <a:t> </a:t>
            </a:r>
            <a:r>
              <a:rPr lang="de-CH" baseline="0" dirty="0" err="1"/>
              <a:t>Andermatt</a:t>
            </a:r>
            <a:r>
              <a:rPr lang="de-CH" baseline="0" dirty="0"/>
              <a:t> 4.2 </a:t>
            </a:r>
            <a:r>
              <a:rPr lang="de-CH" baseline="0" dirty="0" err="1"/>
              <a:t>GWh</a:t>
            </a:r>
            <a:r>
              <a:rPr lang="de-CH" baseline="0" dirty="0"/>
              <a:t> 2022, 4.5 </a:t>
            </a:r>
            <a:r>
              <a:rPr lang="de-CH" baseline="0" dirty="0" err="1"/>
              <a:t>GWh</a:t>
            </a:r>
            <a:r>
              <a:rPr lang="de-CH" baseline="0" dirty="0"/>
              <a:t> (Erwartet)</a:t>
            </a:r>
          </a:p>
          <a:p>
            <a:r>
              <a:rPr lang="de-CH" baseline="0" dirty="0"/>
              <a:t>San </a:t>
            </a:r>
            <a:r>
              <a:rPr lang="de-CH" baseline="0" dirty="0" err="1"/>
              <a:t>Gottardo</a:t>
            </a:r>
            <a:r>
              <a:rPr lang="de-CH" baseline="0" dirty="0"/>
              <a:t> 12.4 </a:t>
            </a:r>
            <a:r>
              <a:rPr lang="de-CH" baseline="0" dirty="0" err="1"/>
              <a:t>GWh</a:t>
            </a:r>
            <a:r>
              <a:rPr lang="de-CH" baseline="0" dirty="0"/>
              <a:t> 2022 16 </a:t>
            </a:r>
            <a:r>
              <a:rPr lang="de-CH" baseline="0" dirty="0" err="1"/>
              <a:t>GWh</a:t>
            </a:r>
            <a:r>
              <a:rPr lang="de-CH" baseline="0" dirty="0"/>
              <a:t> (Erwartet)</a:t>
            </a:r>
            <a:endParaRPr lang="de-CH" dirty="0"/>
          </a:p>
        </p:txBody>
      </p:sp>
      <p:sp>
        <p:nvSpPr>
          <p:cNvPr id="4" name="Foliennummernplatzhalter 3"/>
          <p:cNvSpPr>
            <a:spLocks noGrp="1"/>
          </p:cNvSpPr>
          <p:nvPr>
            <p:ph type="sldNum" sz="quarter" idx="10"/>
          </p:nvPr>
        </p:nvSpPr>
        <p:spPr/>
        <p:txBody>
          <a:bodyPr/>
          <a:lstStyle/>
          <a:p>
            <a:fld id="{392C4AC8-781F-4AF2-9284-5565B0A6B1AB}" type="slidenum">
              <a:rPr lang="de-CH" smtClean="0"/>
              <a:pPr/>
              <a:t>15</a:t>
            </a:fld>
            <a:endParaRPr lang="de-CH" dirty="0"/>
          </a:p>
        </p:txBody>
      </p:sp>
    </p:spTree>
    <p:extLst>
      <p:ext uri="{BB962C8B-B14F-4D97-AF65-F5344CB8AC3E}">
        <p14:creationId xmlns:p14="http://schemas.microsoft.com/office/powerpoint/2010/main" val="1536779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Überführung</a:t>
            </a:r>
            <a:r>
              <a:rPr lang="de-CH" baseline="0" dirty="0"/>
              <a:t> in die Richtplananpassung 2022 als Vororientierung</a:t>
            </a:r>
            <a:endParaRPr lang="de-CH" dirty="0"/>
          </a:p>
        </p:txBody>
      </p:sp>
      <p:sp>
        <p:nvSpPr>
          <p:cNvPr id="4" name="Foliennummernplatzhalter 3"/>
          <p:cNvSpPr>
            <a:spLocks noGrp="1"/>
          </p:cNvSpPr>
          <p:nvPr>
            <p:ph type="sldNum" sz="quarter" idx="10"/>
          </p:nvPr>
        </p:nvSpPr>
        <p:spPr/>
        <p:txBody>
          <a:bodyPr/>
          <a:lstStyle/>
          <a:p>
            <a:fld id="{392C4AC8-781F-4AF2-9284-5565B0A6B1AB}" type="slidenum">
              <a:rPr lang="de-CH" smtClean="0"/>
              <a:pPr/>
              <a:t>16</a:t>
            </a:fld>
            <a:endParaRPr lang="de-CH" dirty="0"/>
          </a:p>
        </p:txBody>
      </p:sp>
    </p:spTree>
    <p:extLst>
      <p:ext uri="{BB962C8B-B14F-4D97-AF65-F5344CB8AC3E}">
        <p14:creationId xmlns:p14="http://schemas.microsoft.com/office/powerpoint/2010/main" val="3251549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Das Forschungsinstitut </a:t>
            </a:r>
            <a:r>
              <a:rPr lang="de-CH" dirty="0" err="1"/>
              <a:t>AmPuls</a:t>
            </a:r>
            <a:r>
              <a:rPr lang="de-CH" dirty="0"/>
              <a:t> Market Research AG in Luzern</a:t>
            </a:r>
            <a:r>
              <a:rPr lang="de-CH" baseline="0" dirty="0"/>
              <a:t> hat im Auftrag der Zeitung 350 Personen im Kanton Schwyz zu verschiedenen Themen befragt. Die Telefoninterviews wurden im Zeitraum vom 16.2.23 bis 1.3.23 durchgeführt. Befragt wurden Personen im Alter von14 bis 79 Jahren.</a:t>
            </a:r>
            <a:r>
              <a:rPr lang="de-CH" dirty="0"/>
              <a:t> </a:t>
            </a:r>
          </a:p>
          <a:p>
            <a:endParaRPr lang="de-CH" dirty="0"/>
          </a:p>
        </p:txBody>
      </p:sp>
      <p:sp>
        <p:nvSpPr>
          <p:cNvPr id="4" name="Foliennummernplatzhalter 3"/>
          <p:cNvSpPr>
            <a:spLocks noGrp="1"/>
          </p:cNvSpPr>
          <p:nvPr>
            <p:ph type="sldNum" sz="quarter" idx="10"/>
          </p:nvPr>
        </p:nvSpPr>
        <p:spPr/>
        <p:txBody>
          <a:bodyPr/>
          <a:lstStyle/>
          <a:p>
            <a:fld id="{392C4AC8-781F-4AF2-9284-5565B0A6B1AB}" type="slidenum">
              <a:rPr lang="de-CH" smtClean="0"/>
              <a:pPr/>
              <a:t>17</a:t>
            </a:fld>
            <a:endParaRPr lang="de-CH" dirty="0"/>
          </a:p>
        </p:txBody>
      </p:sp>
    </p:spTree>
    <p:extLst>
      <p:ext uri="{BB962C8B-B14F-4D97-AF65-F5344CB8AC3E}">
        <p14:creationId xmlns:p14="http://schemas.microsoft.com/office/powerpoint/2010/main" val="2467639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392C4AC8-781F-4AF2-9284-5565B0A6B1AB}" type="slidenum">
              <a:rPr lang="de-CH" smtClean="0"/>
              <a:pPr/>
              <a:t>18</a:t>
            </a:fld>
            <a:endParaRPr lang="de-CH" dirty="0"/>
          </a:p>
        </p:txBody>
      </p:sp>
    </p:spTree>
    <p:extLst>
      <p:ext uri="{BB962C8B-B14F-4D97-AF65-F5344CB8AC3E}">
        <p14:creationId xmlns:p14="http://schemas.microsoft.com/office/powerpoint/2010/main" val="1316352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07576">
              <a:defRPr/>
            </a:pPr>
            <a:endParaRPr lang="de-CH" b="1" dirty="0"/>
          </a:p>
        </p:txBody>
      </p:sp>
      <p:sp>
        <p:nvSpPr>
          <p:cNvPr id="4" name="Foliennummernplatzhalter 3"/>
          <p:cNvSpPr>
            <a:spLocks noGrp="1"/>
          </p:cNvSpPr>
          <p:nvPr>
            <p:ph type="sldNum" sz="quarter" idx="10"/>
          </p:nvPr>
        </p:nvSpPr>
        <p:spPr/>
        <p:txBody>
          <a:bodyPr/>
          <a:lstStyle/>
          <a:p>
            <a:pPr>
              <a:defRPr/>
            </a:pPr>
            <a:fld id="{7489D076-D8B8-41A5-A3D3-8C967D2D9F9D}" type="slidenum">
              <a:rPr lang="de-CH" altLang="de-DE" smtClean="0"/>
              <a:pPr>
                <a:defRPr/>
              </a:pPr>
              <a:t>19</a:t>
            </a:fld>
            <a:endParaRPr lang="de-CH" altLang="de-DE"/>
          </a:p>
        </p:txBody>
      </p:sp>
    </p:spTree>
    <p:extLst>
      <p:ext uri="{BB962C8B-B14F-4D97-AF65-F5344CB8AC3E}">
        <p14:creationId xmlns:p14="http://schemas.microsoft.com/office/powerpoint/2010/main" val="3450875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392C4AC8-781F-4AF2-9284-5565B0A6B1AB}" type="slidenum">
              <a:rPr lang="de-CH" smtClean="0"/>
              <a:pPr/>
              <a:t>20</a:t>
            </a:fld>
            <a:endParaRPr lang="de-CH" dirty="0"/>
          </a:p>
        </p:txBody>
      </p:sp>
    </p:spTree>
    <p:extLst>
      <p:ext uri="{BB962C8B-B14F-4D97-AF65-F5344CB8AC3E}">
        <p14:creationId xmlns:p14="http://schemas.microsoft.com/office/powerpoint/2010/main" val="1057124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Wegfall der Kernkraft, bestehende Kernkraftwerke so lange in Betrieb</a:t>
            </a:r>
            <a:r>
              <a:rPr lang="de-CH" baseline="0" dirty="0"/>
              <a:t> als Sicherheit gewährleistet ist.</a:t>
            </a:r>
            <a:endParaRPr lang="de-CH" dirty="0"/>
          </a:p>
        </p:txBody>
      </p:sp>
      <p:sp>
        <p:nvSpPr>
          <p:cNvPr id="4" name="Foliennummernplatzhalter 3"/>
          <p:cNvSpPr>
            <a:spLocks noGrp="1"/>
          </p:cNvSpPr>
          <p:nvPr>
            <p:ph type="sldNum" sz="quarter" idx="10"/>
          </p:nvPr>
        </p:nvSpPr>
        <p:spPr/>
        <p:txBody>
          <a:bodyPr/>
          <a:lstStyle/>
          <a:p>
            <a:fld id="{392C4AC8-781F-4AF2-9284-5565B0A6B1AB}" type="slidenum">
              <a:rPr lang="de-CH" smtClean="0"/>
              <a:pPr/>
              <a:t>3</a:t>
            </a:fld>
            <a:endParaRPr lang="de-CH" dirty="0"/>
          </a:p>
        </p:txBody>
      </p:sp>
    </p:spTree>
    <p:extLst>
      <p:ext uri="{BB962C8B-B14F-4D97-AF65-F5344CB8AC3E}">
        <p14:creationId xmlns:p14="http://schemas.microsoft.com/office/powerpoint/2010/main" val="3544230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958">
              <a:defRPr/>
            </a:pPr>
            <a:r>
              <a:rPr lang="de-CH" dirty="0"/>
              <a:t>Über 40 % des Energieverbrauchs im Kanton Schwyz basierte auf fossilen Treibstoffen (Schweiz: 34.6 %). Zusammengenommen machten die fossilen Energieträger (Brenn- und Treibstoffe) mehr als zwei Drittel des Endenergieverbrauchs im Kantonsgebiet Schwyz aus (Schweiz: rund 62 %). Wasserkraft war mit circa 18 % der meistgenutzte erneuerbare Energieträger (Schweiz: rund 18 %). Der Verbrauch von Energie aus Wind- und Sonne machte nur einen Anteil von etwa 1 % des Endenergieverbrauchs aus. </a:t>
            </a:r>
          </a:p>
          <a:p>
            <a:r>
              <a:rPr lang="de-CH" dirty="0"/>
              <a:t>Der Endenergieverbrauch pro Einwohnerin und Einwohner im Kanton Schwyz betrug im Jahr 2020 24.4 MWh (= 6’100 kg Buchenholz [14.5</a:t>
            </a:r>
            <a:r>
              <a:rPr lang="de-CH" baseline="0" dirty="0"/>
              <a:t> Ster] oder 2’440 l Heizöl)</a:t>
            </a:r>
            <a:r>
              <a:rPr lang="de-CH" dirty="0"/>
              <a:t>. Dieser Wert ist höher als der schweizweite Durchschnitt im Jahr 2020 (22.8 MWh/EW) (BFS, 2021). </a:t>
            </a:r>
          </a:p>
          <a:p>
            <a:endParaRPr lang="de-CH" dirty="0"/>
          </a:p>
        </p:txBody>
      </p:sp>
      <p:sp>
        <p:nvSpPr>
          <p:cNvPr id="4" name="Foliennummernplatzhalter 3"/>
          <p:cNvSpPr>
            <a:spLocks noGrp="1"/>
          </p:cNvSpPr>
          <p:nvPr>
            <p:ph type="sldNum" sz="quarter" idx="10"/>
          </p:nvPr>
        </p:nvSpPr>
        <p:spPr/>
        <p:txBody>
          <a:bodyPr/>
          <a:lstStyle/>
          <a:p>
            <a:fld id="{392C4AC8-781F-4AF2-9284-5565B0A6B1AB}" type="slidenum">
              <a:rPr lang="de-CH" smtClean="0"/>
              <a:pPr/>
              <a:t>5</a:t>
            </a:fld>
            <a:endParaRPr lang="de-CH" dirty="0"/>
          </a:p>
        </p:txBody>
      </p:sp>
    </p:spTree>
    <p:extLst>
      <p:ext uri="{BB962C8B-B14F-4D97-AF65-F5344CB8AC3E}">
        <p14:creationId xmlns:p14="http://schemas.microsoft.com/office/powerpoint/2010/main" val="62024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Produktion ist 2022 kleiner</a:t>
            </a:r>
            <a:r>
              <a:rPr lang="de-CH" baseline="0" dirty="0"/>
              <a:t> als im langjährigen Mittel, weil die Produktion zurückbehalten wurde. Stichwort Strommangellage.</a:t>
            </a:r>
            <a:endParaRPr lang="de-CH" dirty="0"/>
          </a:p>
        </p:txBody>
      </p:sp>
      <p:sp>
        <p:nvSpPr>
          <p:cNvPr id="4" name="Foliennummernplatzhalter 3"/>
          <p:cNvSpPr>
            <a:spLocks noGrp="1"/>
          </p:cNvSpPr>
          <p:nvPr>
            <p:ph type="sldNum" sz="quarter" idx="10"/>
          </p:nvPr>
        </p:nvSpPr>
        <p:spPr/>
        <p:txBody>
          <a:bodyPr/>
          <a:lstStyle/>
          <a:p>
            <a:fld id="{392C4AC8-781F-4AF2-9284-5565B0A6B1AB}" type="slidenum">
              <a:rPr lang="de-CH" smtClean="0"/>
              <a:pPr/>
              <a:t>6</a:t>
            </a:fld>
            <a:endParaRPr lang="de-CH" dirty="0"/>
          </a:p>
        </p:txBody>
      </p:sp>
    </p:spTree>
    <p:extLst>
      <p:ext uri="{BB962C8B-B14F-4D97-AF65-F5344CB8AC3E}">
        <p14:creationId xmlns:p14="http://schemas.microsoft.com/office/powerpoint/2010/main" val="511622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Schweizer Windparks und Projekte https://suisse-eole.ch/de/windenergie/windparks/</a:t>
            </a:r>
          </a:p>
          <a:p>
            <a:endParaRPr lang="de-CH" dirty="0"/>
          </a:p>
          <a:p>
            <a:r>
              <a:rPr lang="de-CH" dirty="0"/>
              <a:t>Windpark </a:t>
            </a:r>
            <a:r>
              <a:rPr lang="de-CH" dirty="0" err="1"/>
              <a:t>Gütsch</a:t>
            </a:r>
            <a:r>
              <a:rPr lang="de-CH" dirty="0"/>
              <a:t> </a:t>
            </a:r>
            <a:r>
              <a:rPr lang="de-CH" dirty="0" err="1"/>
              <a:t>Andermatt</a:t>
            </a:r>
            <a:endParaRPr lang="de-CH" dirty="0"/>
          </a:p>
          <a:p>
            <a:r>
              <a:rPr lang="de-CH" dirty="0"/>
              <a:t>4</a:t>
            </a:r>
            <a:r>
              <a:rPr lang="de-CH" baseline="0" dirty="0"/>
              <a:t> Anlagen, 3300 kW Leistung, Produktion 2022 4 241 431 kWh</a:t>
            </a:r>
            <a:endParaRPr lang="de-CH" dirty="0"/>
          </a:p>
          <a:p>
            <a:endParaRPr lang="de-CH" dirty="0"/>
          </a:p>
          <a:p>
            <a:pPr defTabSz="947958">
              <a:defRPr/>
            </a:pPr>
            <a:r>
              <a:rPr lang="de-CH" dirty="0">
                <a:hlinkClick r:id="rId3"/>
              </a:rPr>
              <a:t>Wind Power Numbers | </a:t>
            </a:r>
            <a:r>
              <a:rPr lang="de-CH" dirty="0" err="1">
                <a:hlinkClick r:id="rId3"/>
              </a:rPr>
              <a:t>WindEurope</a:t>
            </a:r>
            <a:r>
              <a:rPr lang="de-CH" dirty="0"/>
              <a:t> </a:t>
            </a:r>
            <a:r>
              <a:rPr lang="en-US" dirty="0"/>
              <a:t>How much wind was in Europe's electricity yesterday?</a:t>
            </a:r>
          </a:p>
          <a:p>
            <a:r>
              <a:rPr lang="de-CH" dirty="0"/>
              <a:t>https://windeurope.org/about-wind/daily-wind/</a:t>
            </a:r>
          </a:p>
        </p:txBody>
      </p:sp>
      <p:sp>
        <p:nvSpPr>
          <p:cNvPr id="4" name="Foliennummernplatzhalter 3"/>
          <p:cNvSpPr>
            <a:spLocks noGrp="1"/>
          </p:cNvSpPr>
          <p:nvPr>
            <p:ph type="sldNum" sz="quarter" idx="10"/>
          </p:nvPr>
        </p:nvSpPr>
        <p:spPr/>
        <p:txBody>
          <a:bodyPr/>
          <a:lstStyle/>
          <a:p>
            <a:fld id="{392C4AC8-781F-4AF2-9284-5565B0A6B1AB}" type="slidenum">
              <a:rPr lang="de-CH" smtClean="0"/>
              <a:pPr/>
              <a:t>7</a:t>
            </a:fld>
            <a:endParaRPr lang="de-CH" dirty="0"/>
          </a:p>
        </p:txBody>
      </p:sp>
    </p:spTree>
    <p:extLst>
      <p:ext uri="{BB962C8B-B14F-4D97-AF65-F5344CB8AC3E}">
        <p14:creationId xmlns:p14="http://schemas.microsoft.com/office/powerpoint/2010/main" val="2659163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392C4AC8-781F-4AF2-9284-5565B0A6B1AB}" type="slidenum">
              <a:rPr lang="de-CH" smtClean="0"/>
              <a:pPr/>
              <a:t>8</a:t>
            </a:fld>
            <a:endParaRPr lang="de-CH" dirty="0"/>
          </a:p>
        </p:txBody>
      </p:sp>
    </p:spTree>
    <p:extLst>
      <p:ext uri="{BB962C8B-B14F-4D97-AF65-F5344CB8AC3E}">
        <p14:creationId xmlns:p14="http://schemas.microsoft.com/office/powerpoint/2010/main" val="3005677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EKP 2022+ : Auszug</a:t>
            </a:r>
            <a:r>
              <a:rPr lang="de-CH" baseline="0" dirty="0"/>
              <a:t> </a:t>
            </a:r>
            <a:r>
              <a:rPr lang="de-CH" baseline="0"/>
              <a:t>aus Anhörungsversion Seite 22</a:t>
            </a:r>
            <a:endParaRPr lang="de-CH" dirty="0"/>
          </a:p>
        </p:txBody>
      </p:sp>
      <p:sp>
        <p:nvSpPr>
          <p:cNvPr id="4" name="Foliennummernplatzhalter 3"/>
          <p:cNvSpPr>
            <a:spLocks noGrp="1"/>
          </p:cNvSpPr>
          <p:nvPr>
            <p:ph type="sldNum" sz="quarter" idx="10"/>
          </p:nvPr>
        </p:nvSpPr>
        <p:spPr/>
        <p:txBody>
          <a:bodyPr/>
          <a:lstStyle/>
          <a:p>
            <a:fld id="{392C4AC8-781F-4AF2-9284-5565B0A6B1AB}" type="slidenum">
              <a:rPr lang="de-CH" smtClean="0"/>
              <a:pPr/>
              <a:t>9</a:t>
            </a:fld>
            <a:endParaRPr lang="de-CH" dirty="0"/>
          </a:p>
        </p:txBody>
      </p:sp>
    </p:spTree>
    <p:extLst>
      <p:ext uri="{BB962C8B-B14F-4D97-AF65-F5344CB8AC3E}">
        <p14:creationId xmlns:p14="http://schemas.microsoft.com/office/powerpoint/2010/main" val="3969852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br>
              <a:rPr lang="de-CH" dirty="0"/>
            </a:br>
            <a:endParaRPr lang="de-CH" dirty="0"/>
          </a:p>
        </p:txBody>
      </p:sp>
      <p:sp>
        <p:nvSpPr>
          <p:cNvPr id="4" name="Foliennummernplatzhalter 3"/>
          <p:cNvSpPr>
            <a:spLocks noGrp="1"/>
          </p:cNvSpPr>
          <p:nvPr>
            <p:ph type="sldNum" sz="quarter" idx="10"/>
          </p:nvPr>
        </p:nvSpPr>
        <p:spPr/>
        <p:txBody>
          <a:bodyPr/>
          <a:lstStyle/>
          <a:p>
            <a:fld id="{392C4AC8-781F-4AF2-9284-5565B0A6B1AB}" type="slidenum">
              <a:rPr lang="de-CH" smtClean="0"/>
              <a:pPr/>
              <a:t>10</a:t>
            </a:fld>
            <a:endParaRPr lang="de-CH" dirty="0"/>
          </a:p>
        </p:txBody>
      </p:sp>
    </p:spTree>
    <p:extLst>
      <p:ext uri="{BB962C8B-B14F-4D97-AF65-F5344CB8AC3E}">
        <p14:creationId xmlns:p14="http://schemas.microsoft.com/office/powerpoint/2010/main" val="3992491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Im Rahmen der Flächenanalyse wurden, ausgehend von der gesamten Kantonsfläche, Flächen bzw. Gebiete ausgeschieden, welche sich mehr oder weniger zur Windenergienutzung eignen.</a:t>
            </a:r>
          </a:p>
        </p:txBody>
      </p:sp>
      <p:sp>
        <p:nvSpPr>
          <p:cNvPr id="4" name="Foliennummernplatzhalter 3"/>
          <p:cNvSpPr>
            <a:spLocks noGrp="1"/>
          </p:cNvSpPr>
          <p:nvPr>
            <p:ph type="sldNum" sz="quarter" idx="10"/>
          </p:nvPr>
        </p:nvSpPr>
        <p:spPr/>
        <p:txBody>
          <a:bodyPr/>
          <a:lstStyle/>
          <a:p>
            <a:fld id="{392C4AC8-781F-4AF2-9284-5565B0A6B1AB}" type="slidenum">
              <a:rPr lang="de-CH" smtClean="0"/>
              <a:pPr/>
              <a:t>11</a:t>
            </a:fld>
            <a:endParaRPr lang="de-CH" dirty="0"/>
          </a:p>
        </p:txBody>
      </p:sp>
    </p:spTree>
    <p:extLst>
      <p:ext uri="{BB962C8B-B14F-4D97-AF65-F5344CB8AC3E}">
        <p14:creationId xmlns:p14="http://schemas.microsoft.com/office/powerpoint/2010/main" val="3755578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03"/>
            <a:ext cx="12192717" cy="6857597"/>
          </a:xfrm>
          <a:prstGeom prst="rect">
            <a:avLst/>
          </a:prstGeom>
        </p:spPr>
      </p:pic>
      <p:pic>
        <p:nvPicPr>
          <p:cNvPr id="3" name="Grafik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11365" y="287339"/>
            <a:ext cx="1908052" cy="868682"/>
          </a:xfrm>
          <a:prstGeom prst="rect">
            <a:avLst/>
          </a:prstGeom>
        </p:spPr>
      </p:pic>
      <p:sp>
        <p:nvSpPr>
          <p:cNvPr id="3084" name="Text Box 12"/>
          <p:cNvSpPr txBox="1">
            <a:spLocks noChangeArrowheads="1"/>
          </p:cNvSpPr>
          <p:nvPr/>
        </p:nvSpPr>
        <p:spPr bwMode="auto">
          <a:xfrm>
            <a:off x="766234" y="438150"/>
            <a:ext cx="32639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Bef>
                <a:spcPct val="50000"/>
              </a:spcBef>
            </a:pPr>
            <a:r>
              <a:rPr lang="de-CH" sz="1500" dirty="0">
                <a:latin typeface="TradeGothic Light" pitchFamily="34" charset="0"/>
              </a:rPr>
              <a:t>Umweltdepartement</a:t>
            </a:r>
          </a:p>
        </p:txBody>
      </p:sp>
      <p:sp>
        <p:nvSpPr>
          <p:cNvPr id="3085" name="Text Box 13"/>
          <p:cNvSpPr txBox="1">
            <a:spLocks noChangeArrowheads="1"/>
          </p:cNvSpPr>
          <p:nvPr/>
        </p:nvSpPr>
        <p:spPr bwMode="auto">
          <a:xfrm>
            <a:off x="766234" y="287339"/>
            <a:ext cx="3263900"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Bef>
                <a:spcPct val="50000"/>
              </a:spcBef>
            </a:pPr>
            <a:endParaRPr lang="de-CH" sz="800" dirty="0">
              <a:latin typeface="TradeGothic Light" pitchFamily="34" charset="0"/>
            </a:endParaRPr>
          </a:p>
        </p:txBody>
      </p:sp>
      <p:sp>
        <p:nvSpPr>
          <p:cNvPr id="3092" name="Rectangle 20"/>
          <p:cNvSpPr>
            <a:spLocks noGrp="1" noChangeArrowheads="1"/>
          </p:cNvSpPr>
          <p:nvPr>
            <p:ph type="ctrTitle"/>
          </p:nvPr>
        </p:nvSpPr>
        <p:spPr>
          <a:xfrm>
            <a:off x="766233" y="2554288"/>
            <a:ext cx="10653184" cy="3783012"/>
          </a:xfrm>
          <a:prstGeom prst="rect">
            <a:avLst/>
          </a:prstGeom>
        </p:spPr>
        <p:txBody>
          <a:bodyPr/>
          <a:lstStyle>
            <a:lvl1pPr>
              <a:lnSpc>
                <a:spcPts val="4100"/>
              </a:lnSpc>
              <a:defRPr sz="3600">
                <a:solidFill>
                  <a:schemeClr val="tx1"/>
                </a:solidFill>
              </a:defRPr>
            </a:lvl1pPr>
          </a:lstStyle>
          <a:p>
            <a:pPr lvl="0"/>
            <a:r>
              <a:rPr lang="de-DE" noProof="0"/>
              <a:t>Titelmasterformat durch Klicken bearbeiten</a:t>
            </a:r>
            <a:endParaRPr lang="de-CH" noProof="0"/>
          </a:p>
        </p:txBody>
      </p:sp>
      <p:sp>
        <p:nvSpPr>
          <p:cNvPr id="3096" name="Rectangle 24"/>
          <p:cNvSpPr>
            <a:spLocks noGrp="1" noChangeArrowheads="1"/>
          </p:cNvSpPr>
          <p:nvPr>
            <p:ph type="ftr" sz="quarter" idx="3"/>
          </p:nvPr>
        </p:nvSpPr>
        <p:spPr>
          <a:xfrm>
            <a:off x="766233" y="6477001"/>
            <a:ext cx="10653185" cy="258763"/>
          </a:xfrm>
          <a:prstGeom prst="rect">
            <a:avLst/>
          </a:prstGeom>
        </p:spPr>
        <p:txBody>
          <a:bodyPr/>
          <a:lstStyle>
            <a:lvl1pPr>
              <a:defRPr/>
            </a:lvl1pPr>
          </a:lstStyle>
          <a:p>
            <a:endParaRPr lang="de-CH" dirty="0"/>
          </a:p>
        </p:txBody>
      </p:sp>
      <p:grpSp>
        <p:nvGrpSpPr>
          <p:cNvPr id="12" name="Gruppieren 11"/>
          <p:cNvGrpSpPr/>
          <p:nvPr userDrawn="1"/>
        </p:nvGrpSpPr>
        <p:grpSpPr>
          <a:xfrm>
            <a:off x="664259" y="908720"/>
            <a:ext cx="10711613" cy="504056"/>
            <a:chOff x="441417" y="908720"/>
            <a:chExt cx="10711613" cy="504056"/>
          </a:xfrm>
        </p:grpSpPr>
        <p:sp>
          <p:nvSpPr>
            <p:cNvPr id="13" name="Rectangle 14"/>
            <p:cNvSpPr>
              <a:spLocks noChangeArrowheads="1"/>
            </p:cNvSpPr>
            <p:nvPr userDrawn="1"/>
          </p:nvSpPr>
          <p:spPr bwMode="auto">
            <a:xfrm>
              <a:off x="441417" y="908720"/>
              <a:ext cx="8277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DE" altLang="de-DE" sz="1200" b="0" i="0" dirty="0">
                <a:solidFill>
                  <a:schemeClr val="tx1"/>
                </a:solidFill>
                <a:latin typeface="Arial" panose="020B0604020202020204" pitchFamily="34" charset="0"/>
                <a:cs typeface="Arial" panose="020B0604020202020204" pitchFamily="34" charset="0"/>
              </a:endParaRPr>
            </a:p>
          </p:txBody>
        </p:sp>
        <p:sp>
          <p:nvSpPr>
            <p:cNvPr id="14" name="Line 11"/>
            <p:cNvSpPr>
              <a:spLocks noChangeShapeType="1"/>
            </p:cNvSpPr>
            <p:nvPr userDrawn="1"/>
          </p:nvSpPr>
          <p:spPr bwMode="auto">
            <a:xfrm flipV="1">
              <a:off x="545915" y="1397991"/>
              <a:ext cx="10607115" cy="1478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grpSp>
      <p:sp>
        <p:nvSpPr>
          <p:cNvPr id="15" name="Line 11"/>
          <p:cNvSpPr>
            <a:spLocks noChangeShapeType="1"/>
          </p:cNvSpPr>
          <p:nvPr userDrawn="1"/>
        </p:nvSpPr>
        <p:spPr bwMode="auto">
          <a:xfrm>
            <a:off x="767408" y="6525344"/>
            <a:ext cx="106160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766233" y="1438276"/>
            <a:ext cx="10653184" cy="854075"/>
          </a:xfrm>
          <a:prstGeom prst="rect">
            <a:avLst/>
          </a:prstGeom>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a:xfrm>
            <a:off x="766233" y="2276475"/>
            <a:ext cx="10653184" cy="4032250"/>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Foliennummernplatzhalter 3"/>
          <p:cNvSpPr>
            <a:spLocks noGrp="1"/>
          </p:cNvSpPr>
          <p:nvPr>
            <p:ph type="sldNum" sz="quarter" idx="10"/>
          </p:nvPr>
        </p:nvSpPr>
        <p:spPr>
          <a:xfrm>
            <a:off x="766233" y="6477001"/>
            <a:ext cx="2878667" cy="258763"/>
          </a:xfrm>
          <a:prstGeom prst="rect">
            <a:avLst/>
          </a:prstGeom>
        </p:spPr>
        <p:txBody>
          <a:bodyPr/>
          <a:lstStyle>
            <a:lvl1pPr>
              <a:defRPr/>
            </a:lvl1pPr>
          </a:lstStyle>
          <a:p>
            <a:r>
              <a:rPr lang="de-CH" dirty="0"/>
              <a:t>Seite </a:t>
            </a:r>
            <a:fld id="{8EABF338-3FA0-4BA2-AB95-5C2562B8BBDD}" type="slidenum">
              <a:rPr lang="de-CH"/>
              <a:pPr/>
              <a:t>‹Nr.›</a:t>
            </a:fld>
            <a:endParaRPr lang="de-CH" dirty="0"/>
          </a:p>
        </p:txBody>
      </p:sp>
      <p:sp>
        <p:nvSpPr>
          <p:cNvPr id="5" name="Fußzeilenplatzhalter 4"/>
          <p:cNvSpPr>
            <a:spLocks noGrp="1"/>
          </p:cNvSpPr>
          <p:nvPr>
            <p:ph type="ftr" sz="quarter" idx="11"/>
          </p:nvPr>
        </p:nvSpPr>
        <p:spPr>
          <a:xfrm>
            <a:off x="4125385" y="6477001"/>
            <a:ext cx="7294033" cy="258763"/>
          </a:xfrm>
          <a:prstGeom prst="rect">
            <a:avLst/>
          </a:prstGeom>
        </p:spPr>
        <p:txBody>
          <a:bodyPr/>
          <a:lstStyle>
            <a:lvl1pPr>
              <a:defRPr/>
            </a:lvl1pPr>
          </a:lstStyle>
          <a:p>
            <a:endParaRPr lang="de-CH" dirty="0"/>
          </a:p>
        </p:txBody>
      </p:sp>
    </p:spTree>
    <p:extLst>
      <p:ext uri="{BB962C8B-B14F-4D97-AF65-F5344CB8AC3E}">
        <p14:creationId xmlns:p14="http://schemas.microsoft.com/office/powerpoint/2010/main" val="450152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56651" y="1438275"/>
            <a:ext cx="2662767" cy="4870450"/>
          </a:xfrm>
          <a:prstGeom prst="rect">
            <a:avLst/>
          </a:prstGeo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766234" y="1438275"/>
            <a:ext cx="7787217" cy="4870450"/>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Foliennummernplatzhalter 3"/>
          <p:cNvSpPr>
            <a:spLocks noGrp="1"/>
          </p:cNvSpPr>
          <p:nvPr>
            <p:ph type="sldNum" sz="quarter" idx="10"/>
          </p:nvPr>
        </p:nvSpPr>
        <p:spPr>
          <a:xfrm>
            <a:off x="766233" y="6477001"/>
            <a:ext cx="2878667" cy="258763"/>
          </a:xfrm>
          <a:prstGeom prst="rect">
            <a:avLst/>
          </a:prstGeom>
        </p:spPr>
        <p:txBody>
          <a:bodyPr/>
          <a:lstStyle>
            <a:lvl1pPr>
              <a:defRPr/>
            </a:lvl1pPr>
          </a:lstStyle>
          <a:p>
            <a:r>
              <a:rPr lang="de-CH" dirty="0"/>
              <a:t>Seite </a:t>
            </a:r>
            <a:fld id="{838C9CAC-20D4-4FB5-A15D-6E406FAD1123}" type="slidenum">
              <a:rPr lang="de-CH"/>
              <a:pPr/>
              <a:t>‹Nr.›</a:t>
            </a:fld>
            <a:endParaRPr lang="de-CH" dirty="0"/>
          </a:p>
        </p:txBody>
      </p:sp>
      <p:sp>
        <p:nvSpPr>
          <p:cNvPr id="5" name="Fußzeilenplatzhalter 4"/>
          <p:cNvSpPr>
            <a:spLocks noGrp="1"/>
          </p:cNvSpPr>
          <p:nvPr>
            <p:ph type="ftr" sz="quarter" idx="11"/>
          </p:nvPr>
        </p:nvSpPr>
        <p:spPr>
          <a:xfrm>
            <a:off x="4125385" y="6477001"/>
            <a:ext cx="7294033" cy="258763"/>
          </a:xfrm>
          <a:prstGeom prst="rect">
            <a:avLst/>
          </a:prstGeom>
        </p:spPr>
        <p:txBody>
          <a:bodyPr/>
          <a:lstStyle>
            <a:lvl1pPr>
              <a:defRPr/>
            </a:lvl1pPr>
          </a:lstStyle>
          <a:p>
            <a:endParaRPr lang="de-CH" dirty="0"/>
          </a:p>
        </p:txBody>
      </p:sp>
    </p:spTree>
    <p:extLst>
      <p:ext uri="{BB962C8B-B14F-4D97-AF65-F5344CB8AC3E}">
        <p14:creationId xmlns:p14="http://schemas.microsoft.com/office/powerpoint/2010/main" val="1556403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8" name="Picture 26" descr="B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84" name="Text Box 12"/>
          <p:cNvSpPr txBox="1">
            <a:spLocks noChangeArrowheads="1"/>
          </p:cNvSpPr>
          <p:nvPr/>
        </p:nvSpPr>
        <p:spPr bwMode="auto">
          <a:xfrm>
            <a:off x="766235" y="438150"/>
            <a:ext cx="32639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Bef>
                <a:spcPct val="50000"/>
              </a:spcBef>
            </a:pPr>
            <a:r>
              <a:rPr lang="de-CH" sz="1125" dirty="0">
                <a:latin typeface="TradeGothic Light" pitchFamily="34" charset="0"/>
              </a:rPr>
              <a:t>Amt</a:t>
            </a:r>
            <a:r>
              <a:rPr lang="de-CH" sz="1125" baseline="0" dirty="0">
                <a:latin typeface="TradeGothic Light" pitchFamily="34" charset="0"/>
              </a:rPr>
              <a:t> für Militär, Feuer- und Zivilschutz</a:t>
            </a:r>
            <a:endParaRPr lang="de-CH" sz="1125" dirty="0">
              <a:latin typeface="TradeGothic Light" pitchFamily="34" charset="0"/>
            </a:endParaRPr>
          </a:p>
        </p:txBody>
      </p:sp>
      <p:sp>
        <p:nvSpPr>
          <p:cNvPr id="3085" name="Text Box 13"/>
          <p:cNvSpPr txBox="1">
            <a:spLocks noChangeArrowheads="1"/>
          </p:cNvSpPr>
          <p:nvPr/>
        </p:nvSpPr>
        <p:spPr bwMode="auto">
          <a:xfrm>
            <a:off x="766235" y="660562"/>
            <a:ext cx="3263900"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Bef>
                <a:spcPct val="50000"/>
              </a:spcBef>
            </a:pPr>
            <a:r>
              <a:rPr lang="de-CH" sz="1000" dirty="0">
                <a:latin typeface="TradeGothic Light" pitchFamily="34" charset="0"/>
              </a:rPr>
              <a:t>Sonderstab "ENERGIEMANGELLAGE"</a:t>
            </a:r>
            <a:r>
              <a:rPr lang="de-CH" sz="1000" baseline="0" dirty="0">
                <a:latin typeface="TradeGothic Light" pitchFamily="34" charset="0"/>
              </a:rPr>
              <a:t>   </a:t>
            </a:r>
            <a:endParaRPr lang="de-CH" sz="1000" dirty="0">
              <a:latin typeface="TradeGothic Light" pitchFamily="34" charset="0"/>
            </a:endParaRPr>
          </a:p>
        </p:txBody>
      </p:sp>
      <p:sp>
        <p:nvSpPr>
          <p:cNvPr id="3092" name="Rectangle 20"/>
          <p:cNvSpPr>
            <a:spLocks noGrp="1" noChangeArrowheads="1"/>
          </p:cNvSpPr>
          <p:nvPr>
            <p:ph type="ctrTitle"/>
          </p:nvPr>
        </p:nvSpPr>
        <p:spPr>
          <a:xfrm>
            <a:off x="766233" y="2554288"/>
            <a:ext cx="10653184" cy="3783012"/>
          </a:xfrm>
        </p:spPr>
        <p:txBody>
          <a:bodyPr/>
          <a:lstStyle>
            <a:lvl1pPr>
              <a:lnSpc>
                <a:spcPts val="3075"/>
              </a:lnSpc>
              <a:defRPr sz="2700">
                <a:solidFill>
                  <a:schemeClr val="tx1"/>
                </a:solidFill>
              </a:defRPr>
            </a:lvl1pPr>
          </a:lstStyle>
          <a:p>
            <a:pPr lvl="0"/>
            <a:r>
              <a:rPr lang="de-DE" noProof="0"/>
              <a:t>Titelmasterformat durch Klicken bearbeiten</a:t>
            </a:r>
            <a:endParaRPr lang="de-CH" noProof="0"/>
          </a:p>
        </p:txBody>
      </p:sp>
      <p:sp>
        <p:nvSpPr>
          <p:cNvPr id="3096" name="Rectangle 24"/>
          <p:cNvSpPr>
            <a:spLocks noGrp="1" noChangeArrowheads="1"/>
          </p:cNvSpPr>
          <p:nvPr>
            <p:ph type="ftr" sz="quarter" idx="3"/>
          </p:nvPr>
        </p:nvSpPr>
        <p:spPr>
          <a:xfrm>
            <a:off x="766234" y="6477003"/>
            <a:ext cx="10653185" cy="258763"/>
          </a:xfrm>
        </p:spPr>
        <p:txBody>
          <a:bodyPr/>
          <a:lstStyle>
            <a:lvl1pPr>
              <a:defRPr/>
            </a:lvl1pPr>
          </a:lstStyle>
          <a:p>
            <a:endParaRPr lang="de-CH" dirty="0"/>
          </a:p>
        </p:txBody>
      </p:sp>
    </p:spTree>
    <p:extLst>
      <p:ext uri="{BB962C8B-B14F-4D97-AF65-F5344CB8AC3E}">
        <p14:creationId xmlns:p14="http://schemas.microsoft.com/office/powerpoint/2010/main" val="1411020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Foliennummernplatzhalter 3"/>
          <p:cNvSpPr>
            <a:spLocks noGrp="1"/>
          </p:cNvSpPr>
          <p:nvPr>
            <p:ph type="sldNum" sz="quarter" idx="10"/>
          </p:nvPr>
        </p:nvSpPr>
        <p:spPr/>
        <p:txBody>
          <a:bodyPr/>
          <a:lstStyle>
            <a:lvl1pPr>
              <a:defRPr/>
            </a:lvl1pPr>
          </a:lstStyle>
          <a:p>
            <a:r>
              <a:rPr lang="de-CH" dirty="0"/>
              <a:t>18.06.2020/Wl</a:t>
            </a:r>
          </a:p>
          <a:p>
            <a:endParaRPr lang="de-CH" dirty="0"/>
          </a:p>
        </p:txBody>
      </p:sp>
      <p:sp>
        <p:nvSpPr>
          <p:cNvPr id="5" name="Fußzeilenplatzhalter 4"/>
          <p:cNvSpPr>
            <a:spLocks noGrp="1"/>
          </p:cNvSpPr>
          <p:nvPr>
            <p:ph type="ftr" sz="quarter" idx="11"/>
          </p:nvPr>
        </p:nvSpPr>
        <p:spPr/>
        <p:txBody>
          <a:bodyPr/>
          <a:lstStyle>
            <a:lvl1pPr>
              <a:defRPr/>
            </a:lvl1pPr>
          </a:lstStyle>
          <a:p>
            <a:endParaRPr lang="de-CH" dirty="0"/>
          </a:p>
        </p:txBody>
      </p:sp>
    </p:spTree>
    <p:extLst>
      <p:ext uri="{BB962C8B-B14F-4D97-AF65-F5344CB8AC3E}">
        <p14:creationId xmlns:p14="http://schemas.microsoft.com/office/powerpoint/2010/main" val="3779461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a:defRPr/>
            </a:lvl1pPr>
          </a:lstStyle>
          <a:p>
            <a:r>
              <a:rPr lang="de-CH" dirty="0"/>
              <a:t>18.06.2020/Wl</a:t>
            </a:r>
          </a:p>
        </p:txBody>
      </p:sp>
      <p:sp>
        <p:nvSpPr>
          <p:cNvPr id="3" name="Fußzeilenplatzhalter 2"/>
          <p:cNvSpPr>
            <a:spLocks noGrp="1"/>
          </p:cNvSpPr>
          <p:nvPr>
            <p:ph type="ftr" sz="quarter" idx="11"/>
          </p:nvPr>
        </p:nvSpPr>
        <p:spPr/>
        <p:txBody>
          <a:bodyPr/>
          <a:lstStyle>
            <a:lvl1pPr>
              <a:defRPr/>
            </a:lvl1pPr>
          </a:lstStyle>
          <a:p>
            <a:endParaRPr lang="de-CH" dirty="0"/>
          </a:p>
        </p:txBody>
      </p:sp>
    </p:spTree>
    <p:extLst>
      <p:ext uri="{BB962C8B-B14F-4D97-AF65-F5344CB8AC3E}">
        <p14:creationId xmlns:p14="http://schemas.microsoft.com/office/powerpoint/2010/main" val="1130987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olgeseite">
    <p:spTree>
      <p:nvGrpSpPr>
        <p:cNvPr id="1" name=""/>
        <p:cNvGrpSpPr/>
        <p:nvPr/>
      </p:nvGrpSpPr>
      <p:grpSpPr>
        <a:xfrm>
          <a:off x="0" y="0"/>
          <a:ext cx="0" cy="0"/>
          <a:chOff x="0" y="0"/>
          <a:chExt cx="0" cy="0"/>
        </a:xfrm>
      </p:grpSpPr>
      <p:sp>
        <p:nvSpPr>
          <p:cNvPr id="8" name="Titel"/>
          <p:cNvSpPr>
            <a:spLocks noGrp="1" noChangeArrowheads="1"/>
          </p:cNvSpPr>
          <p:nvPr>
            <p:ph type="title" hasCustomPrompt="1"/>
          </p:nvPr>
        </p:nvSpPr>
        <p:spPr bwMode="auto">
          <a:xfrm>
            <a:off x="1728000" y="1352302"/>
            <a:ext cx="9984000" cy="881062"/>
          </a:xfrm>
          <a:prstGeom prst="rect">
            <a:avLst/>
          </a:prstGeom>
          <a:noFill/>
          <a:ln w="9525">
            <a:noFill/>
            <a:miter lim="800000"/>
            <a:headEnd/>
            <a:tailEnd/>
          </a:ln>
        </p:spPr>
        <p:txBody>
          <a:bodyPr lIns="0" tIns="0" rIns="0" bIns="0"/>
          <a:lstStyle/>
          <a:p>
            <a:pPr lvl="0"/>
            <a:r>
              <a:rPr lang="en-US" dirty="0"/>
              <a:t>Click to edit Master title style</a:t>
            </a:r>
            <a:endParaRPr lang="de-CH" dirty="0"/>
          </a:p>
        </p:txBody>
      </p:sp>
      <p:sp>
        <p:nvSpPr>
          <p:cNvPr id="3" name="Content Placeholder 2"/>
          <p:cNvSpPr>
            <a:spLocks noGrp="1"/>
          </p:cNvSpPr>
          <p:nvPr>
            <p:ph idx="1"/>
          </p:nvPr>
        </p:nvSpPr>
        <p:spPr>
          <a:xfrm>
            <a:off x="1728000" y="1222375"/>
            <a:ext cx="9984000" cy="4896000"/>
          </a:xfrm>
          <a:prstGeom prst="rect">
            <a:avLst/>
          </a:prstGeom>
        </p:spPr>
        <p:txBody>
          <a:bodyPr lIns="0" tIns="0" rIns="0" bIns="0"/>
          <a:lstStyle>
            <a:lvl1pPr marL="0" indent="0" defTabSz="900000">
              <a:spcBef>
                <a:spcPts val="500"/>
              </a:spcBef>
              <a:buFont typeface="Arial" pitchFamily="34" charset="0"/>
              <a:buNone/>
              <a:tabLst>
                <a:tab pos="900000" algn="l"/>
              </a:tabLst>
              <a:defRPr sz="2100" b="0"/>
            </a:lvl1pPr>
            <a:lvl2pPr marL="360000" indent="-180000" defTabSz="900000">
              <a:spcBef>
                <a:spcPts val="500"/>
              </a:spcBef>
              <a:buFont typeface="Arial" pitchFamily="34" charset="0"/>
              <a:buChar char="•"/>
              <a:tabLst>
                <a:tab pos="900000" algn="l"/>
              </a:tabLst>
              <a:defRPr sz="2100" b="0"/>
            </a:lvl2pPr>
            <a:lvl3pPr marL="720000" indent="-180000" defTabSz="900000">
              <a:spcBef>
                <a:spcPts val="500"/>
              </a:spcBef>
              <a:buFont typeface="Arial" pitchFamily="34" charset="0"/>
              <a:buChar char="•"/>
              <a:tabLst>
                <a:tab pos="900000" algn="l"/>
              </a:tabLst>
              <a:defRPr sz="2100" b="0"/>
            </a:lvl3pPr>
            <a:lvl4pPr marL="1080000" indent="-180000" defTabSz="900000">
              <a:spcBef>
                <a:spcPts val="500"/>
              </a:spcBef>
              <a:buFont typeface="Arial" pitchFamily="34" charset="0"/>
              <a:buChar char="•"/>
              <a:tabLst>
                <a:tab pos="900000" algn="l"/>
              </a:tabLst>
              <a:defRPr sz="2100" b="0"/>
            </a:lvl4pPr>
            <a:lvl5pPr marL="1440000" indent="-180000" defTabSz="900000">
              <a:spcBef>
                <a:spcPts val="500"/>
              </a:spcBef>
              <a:buFont typeface="Arial" pitchFamily="34" charset="0"/>
              <a:buChar char="•"/>
              <a:tabLst>
                <a:tab pos="900000" algn="l"/>
              </a:tabLst>
              <a:defRPr sz="21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Tree>
    <p:extLst>
      <p:ext uri="{BB962C8B-B14F-4D97-AF65-F5344CB8AC3E}">
        <p14:creationId xmlns:p14="http://schemas.microsoft.com/office/powerpoint/2010/main" val="100711518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66233" y="1438276"/>
            <a:ext cx="10653184" cy="854075"/>
          </a:xfrm>
          <a:prstGeom prst="rect">
            <a:avLst/>
          </a:prstGeom>
        </p:spPr>
        <p:txBody>
          <a:bodyPr/>
          <a:lstStyle/>
          <a:p>
            <a:r>
              <a:rPr lang="de-DE"/>
              <a:t>Titelmasterformat durch Klicken bearbeiten</a:t>
            </a:r>
            <a:endParaRPr lang="de-CH"/>
          </a:p>
        </p:txBody>
      </p:sp>
      <p:sp>
        <p:nvSpPr>
          <p:cNvPr id="3" name="Inhaltsplatzhalter 2"/>
          <p:cNvSpPr>
            <a:spLocks noGrp="1"/>
          </p:cNvSpPr>
          <p:nvPr>
            <p:ph idx="1"/>
          </p:nvPr>
        </p:nvSpPr>
        <p:spPr>
          <a:xfrm>
            <a:off x="766233" y="2276475"/>
            <a:ext cx="10653184" cy="4032250"/>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227440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Formatvorlagen des Textmasters bearbeiten</a:t>
            </a:r>
          </a:p>
        </p:txBody>
      </p:sp>
    </p:spTree>
    <p:extLst>
      <p:ext uri="{BB962C8B-B14F-4D97-AF65-F5344CB8AC3E}">
        <p14:creationId xmlns:p14="http://schemas.microsoft.com/office/powerpoint/2010/main" val="2298932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766233" y="1438276"/>
            <a:ext cx="10653184" cy="854075"/>
          </a:xfrm>
          <a:prstGeom prst="rect">
            <a:avLst/>
          </a:prstGeom>
        </p:spPr>
        <p:txBody>
          <a:bodyPr/>
          <a:lstStyle/>
          <a:p>
            <a:r>
              <a:rPr lang="de-DE"/>
              <a:t>Titelmasterformat durch Klicken bearbeiten</a:t>
            </a:r>
            <a:endParaRPr lang="de-CH"/>
          </a:p>
        </p:txBody>
      </p:sp>
      <p:sp>
        <p:nvSpPr>
          <p:cNvPr id="3" name="Inhaltsplatzhalter 2"/>
          <p:cNvSpPr>
            <a:spLocks noGrp="1"/>
          </p:cNvSpPr>
          <p:nvPr>
            <p:ph sz="half" idx="1"/>
          </p:nvPr>
        </p:nvSpPr>
        <p:spPr>
          <a:xfrm>
            <a:off x="766234" y="2276475"/>
            <a:ext cx="5223933" cy="40322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3367" y="2276475"/>
            <a:ext cx="5226051" cy="40322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Foliennummernplatzhalter 4"/>
          <p:cNvSpPr>
            <a:spLocks noGrp="1"/>
          </p:cNvSpPr>
          <p:nvPr>
            <p:ph type="sldNum" sz="quarter" idx="10"/>
          </p:nvPr>
        </p:nvSpPr>
        <p:spPr>
          <a:xfrm>
            <a:off x="766233" y="6477001"/>
            <a:ext cx="2878667" cy="258763"/>
          </a:xfrm>
          <a:prstGeom prst="rect">
            <a:avLst/>
          </a:prstGeom>
        </p:spPr>
        <p:txBody>
          <a:bodyPr/>
          <a:lstStyle>
            <a:lvl1pPr>
              <a:defRPr/>
            </a:lvl1pPr>
          </a:lstStyle>
          <a:p>
            <a:r>
              <a:rPr lang="de-CH" dirty="0"/>
              <a:t>Seite </a:t>
            </a:r>
            <a:fld id="{7845EF0E-CC7E-4913-A477-09A5C7DF6C6A}" type="slidenum">
              <a:rPr lang="de-CH"/>
              <a:pPr/>
              <a:t>‹Nr.›</a:t>
            </a:fld>
            <a:endParaRPr lang="de-CH" dirty="0"/>
          </a:p>
        </p:txBody>
      </p:sp>
      <p:sp>
        <p:nvSpPr>
          <p:cNvPr id="6" name="Fußzeilenplatzhalter 5"/>
          <p:cNvSpPr>
            <a:spLocks noGrp="1"/>
          </p:cNvSpPr>
          <p:nvPr>
            <p:ph type="ftr" sz="quarter" idx="11"/>
          </p:nvPr>
        </p:nvSpPr>
        <p:spPr>
          <a:xfrm>
            <a:off x="4125385" y="6477001"/>
            <a:ext cx="7294033" cy="258763"/>
          </a:xfrm>
          <a:prstGeom prst="rect">
            <a:avLst/>
          </a:prstGeom>
        </p:spPr>
        <p:txBody>
          <a:bodyPr/>
          <a:lstStyle>
            <a:lvl1pPr>
              <a:defRPr/>
            </a:lvl1pPr>
          </a:lstStyle>
          <a:p>
            <a:endParaRPr lang="de-CH" dirty="0"/>
          </a:p>
        </p:txBody>
      </p:sp>
    </p:spTree>
    <p:extLst>
      <p:ext uri="{BB962C8B-B14F-4D97-AF65-F5344CB8AC3E}">
        <p14:creationId xmlns:p14="http://schemas.microsoft.com/office/powerpoint/2010/main" val="401743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endParaRPr lang="de-CH" dirty="0"/>
          </a:p>
        </p:txBody>
      </p:sp>
      <p:sp>
        <p:nvSpPr>
          <p:cNvPr id="3" name="Textplatzhalt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Foliennummernplatzhalter 6"/>
          <p:cNvSpPr>
            <a:spLocks noGrp="1"/>
          </p:cNvSpPr>
          <p:nvPr>
            <p:ph type="sldNum" sz="quarter" idx="10"/>
          </p:nvPr>
        </p:nvSpPr>
        <p:spPr>
          <a:xfrm>
            <a:off x="766233" y="6477001"/>
            <a:ext cx="2878667" cy="258763"/>
          </a:xfrm>
          <a:prstGeom prst="rect">
            <a:avLst/>
          </a:prstGeom>
        </p:spPr>
        <p:txBody>
          <a:bodyPr/>
          <a:lstStyle>
            <a:lvl1pPr>
              <a:defRPr/>
            </a:lvl1pPr>
          </a:lstStyle>
          <a:p>
            <a:r>
              <a:rPr lang="de-CH" dirty="0"/>
              <a:t>Seite </a:t>
            </a:r>
            <a:fld id="{02374162-81AE-4E3C-BE6F-B4C3987D3721}" type="slidenum">
              <a:rPr lang="de-CH"/>
              <a:pPr/>
              <a:t>‹Nr.›</a:t>
            </a:fld>
            <a:endParaRPr lang="de-CH" dirty="0"/>
          </a:p>
        </p:txBody>
      </p:sp>
      <p:sp>
        <p:nvSpPr>
          <p:cNvPr id="8" name="Fußzeilenplatzhalter 7"/>
          <p:cNvSpPr>
            <a:spLocks noGrp="1"/>
          </p:cNvSpPr>
          <p:nvPr>
            <p:ph type="ftr" sz="quarter" idx="11"/>
          </p:nvPr>
        </p:nvSpPr>
        <p:spPr>
          <a:xfrm>
            <a:off x="4125385" y="6477001"/>
            <a:ext cx="7294033" cy="258763"/>
          </a:xfrm>
          <a:prstGeom prst="rect">
            <a:avLst/>
          </a:prstGeom>
        </p:spPr>
        <p:txBody>
          <a:bodyPr/>
          <a:lstStyle>
            <a:lvl1pPr>
              <a:defRPr/>
            </a:lvl1pPr>
          </a:lstStyle>
          <a:p>
            <a:endParaRPr lang="de-CH" dirty="0"/>
          </a:p>
        </p:txBody>
      </p:sp>
    </p:spTree>
    <p:extLst>
      <p:ext uri="{BB962C8B-B14F-4D97-AF65-F5344CB8AC3E}">
        <p14:creationId xmlns:p14="http://schemas.microsoft.com/office/powerpoint/2010/main" val="3454157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766233" y="1438276"/>
            <a:ext cx="10653184" cy="854075"/>
          </a:xfrm>
          <a:prstGeom prst="rect">
            <a:avLst/>
          </a:prstGeom>
        </p:spPr>
        <p:txBody>
          <a:bodyPr/>
          <a:lstStyle/>
          <a:p>
            <a:r>
              <a:rPr lang="de-DE"/>
              <a:t>Titelmasterformat durch Klicken bearbeiten</a:t>
            </a:r>
            <a:endParaRPr lang="de-CH"/>
          </a:p>
        </p:txBody>
      </p:sp>
      <p:sp>
        <p:nvSpPr>
          <p:cNvPr id="3" name="Foliennummernplatzhalter 2"/>
          <p:cNvSpPr>
            <a:spLocks noGrp="1"/>
          </p:cNvSpPr>
          <p:nvPr>
            <p:ph type="sldNum" sz="quarter" idx="10"/>
          </p:nvPr>
        </p:nvSpPr>
        <p:spPr>
          <a:xfrm>
            <a:off x="766233" y="6477001"/>
            <a:ext cx="2878667" cy="258763"/>
          </a:xfrm>
          <a:prstGeom prst="rect">
            <a:avLst/>
          </a:prstGeom>
        </p:spPr>
        <p:txBody>
          <a:bodyPr/>
          <a:lstStyle>
            <a:lvl1pPr>
              <a:defRPr/>
            </a:lvl1pPr>
          </a:lstStyle>
          <a:p>
            <a:r>
              <a:rPr lang="de-CH" dirty="0"/>
              <a:t>Seite </a:t>
            </a:r>
            <a:fld id="{A5AC988E-1FB1-4513-8E78-3704E3DA382A}" type="slidenum">
              <a:rPr lang="de-CH"/>
              <a:pPr/>
              <a:t>‹Nr.›</a:t>
            </a:fld>
            <a:endParaRPr lang="de-CH" dirty="0"/>
          </a:p>
        </p:txBody>
      </p:sp>
      <p:sp>
        <p:nvSpPr>
          <p:cNvPr id="4" name="Fußzeilenplatzhalter 3"/>
          <p:cNvSpPr>
            <a:spLocks noGrp="1"/>
          </p:cNvSpPr>
          <p:nvPr>
            <p:ph type="ftr" sz="quarter" idx="11"/>
          </p:nvPr>
        </p:nvSpPr>
        <p:spPr>
          <a:xfrm>
            <a:off x="4125385" y="6477001"/>
            <a:ext cx="7294033" cy="258763"/>
          </a:xfrm>
          <a:prstGeom prst="rect">
            <a:avLst/>
          </a:prstGeom>
        </p:spPr>
        <p:txBody>
          <a:bodyPr/>
          <a:lstStyle>
            <a:lvl1pPr>
              <a:defRPr/>
            </a:lvl1pPr>
          </a:lstStyle>
          <a:p>
            <a:endParaRPr lang="de-CH" dirty="0"/>
          </a:p>
        </p:txBody>
      </p:sp>
    </p:spTree>
    <p:extLst>
      <p:ext uri="{BB962C8B-B14F-4D97-AF65-F5344CB8AC3E}">
        <p14:creationId xmlns:p14="http://schemas.microsoft.com/office/powerpoint/2010/main" val="2429544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a:xfrm>
            <a:off x="766233" y="6477001"/>
            <a:ext cx="2878667" cy="258763"/>
          </a:xfrm>
          <a:prstGeom prst="rect">
            <a:avLst/>
          </a:prstGeom>
        </p:spPr>
        <p:txBody>
          <a:bodyPr/>
          <a:lstStyle>
            <a:lvl1pPr>
              <a:defRPr/>
            </a:lvl1pPr>
          </a:lstStyle>
          <a:p>
            <a:r>
              <a:rPr lang="de-CH" dirty="0"/>
              <a:t>Seite </a:t>
            </a:r>
            <a:fld id="{7537DCA5-FBF7-41D0-A6BF-B6BE7994C2B0}" type="slidenum">
              <a:rPr lang="de-CH"/>
              <a:pPr/>
              <a:t>‹Nr.›</a:t>
            </a:fld>
            <a:endParaRPr lang="de-CH" dirty="0"/>
          </a:p>
        </p:txBody>
      </p:sp>
      <p:sp>
        <p:nvSpPr>
          <p:cNvPr id="3" name="Fußzeilenplatzhalter 2"/>
          <p:cNvSpPr>
            <a:spLocks noGrp="1"/>
          </p:cNvSpPr>
          <p:nvPr>
            <p:ph type="ftr" sz="quarter" idx="11"/>
          </p:nvPr>
        </p:nvSpPr>
        <p:spPr>
          <a:xfrm>
            <a:off x="4125385" y="6477001"/>
            <a:ext cx="7294033" cy="258763"/>
          </a:xfrm>
          <a:prstGeom prst="rect">
            <a:avLst/>
          </a:prstGeom>
        </p:spPr>
        <p:txBody>
          <a:bodyPr/>
          <a:lstStyle>
            <a:lvl1pPr>
              <a:defRPr/>
            </a:lvl1pPr>
          </a:lstStyle>
          <a:p>
            <a:endParaRPr lang="de-CH" dirty="0"/>
          </a:p>
        </p:txBody>
      </p:sp>
    </p:spTree>
    <p:extLst>
      <p:ext uri="{BB962C8B-B14F-4D97-AF65-F5344CB8AC3E}">
        <p14:creationId xmlns:p14="http://schemas.microsoft.com/office/powerpoint/2010/main" val="3371445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Foliennummernplatzhalter 4"/>
          <p:cNvSpPr>
            <a:spLocks noGrp="1"/>
          </p:cNvSpPr>
          <p:nvPr>
            <p:ph type="sldNum" sz="quarter" idx="10"/>
          </p:nvPr>
        </p:nvSpPr>
        <p:spPr>
          <a:xfrm>
            <a:off x="766233" y="6477001"/>
            <a:ext cx="2878667" cy="258763"/>
          </a:xfrm>
          <a:prstGeom prst="rect">
            <a:avLst/>
          </a:prstGeom>
        </p:spPr>
        <p:txBody>
          <a:bodyPr/>
          <a:lstStyle>
            <a:lvl1pPr>
              <a:defRPr/>
            </a:lvl1pPr>
          </a:lstStyle>
          <a:p>
            <a:r>
              <a:rPr lang="de-CH" dirty="0"/>
              <a:t>Seite </a:t>
            </a:r>
            <a:fld id="{56A38230-FCA2-417E-B905-A7548D8D80E7}" type="slidenum">
              <a:rPr lang="de-CH"/>
              <a:pPr/>
              <a:t>‹Nr.›</a:t>
            </a:fld>
            <a:endParaRPr lang="de-CH" dirty="0"/>
          </a:p>
        </p:txBody>
      </p:sp>
      <p:sp>
        <p:nvSpPr>
          <p:cNvPr id="6" name="Fußzeilenplatzhalter 5"/>
          <p:cNvSpPr>
            <a:spLocks noGrp="1"/>
          </p:cNvSpPr>
          <p:nvPr>
            <p:ph type="ftr" sz="quarter" idx="11"/>
          </p:nvPr>
        </p:nvSpPr>
        <p:spPr>
          <a:xfrm>
            <a:off x="4125385" y="6477001"/>
            <a:ext cx="7294033" cy="258763"/>
          </a:xfrm>
          <a:prstGeom prst="rect">
            <a:avLst/>
          </a:prstGeom>
        </p:spPr>
        <p:txBody>
          <a:bodyPr/>
          <a:lstStyle>
            <a:lvl1pPr>
              <a:defRPr/>
            </a:lvl1pPr>
          </a:lstStyle>
          <a:p>
            <a:endParaRPr lang="de-CH" dirty="0"/>
          </a:p>
        </p:txBody>
      </p:sp>
    </p:spTree>
    <p:extLst>
      <p:ext uri="{BB962C8B-B14F-4D97-AF65-F5344CB8AC3E}">
        <p14:creationId xmlns:p14="http://schemas.microsoft.com/office/powerpoint/2010/main" val="169514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de-CH" dirty="0"/>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Foliennummernplatzhalter 4"/>
          <p:cNvSpPr>
            <a:spLocks noGrp="1"/>
          </p:cNvSpPr>
          <p:nvPr>
            <p:ph type="sldNum" sz="quarter" idx="10"/>
          </p:nvPr>
        </p:nvSpPr>
        <p:spPr>
          <a:xfrm>
            <a:off x="766233" y="6477001"/>
            <a:ext cx="2878667" cy="258763"/>
          </a:xfrm>
          <a:prstGeom prst="rect">
            <a:avLst/>
          </a:prstGeom>
        </p:spPr>
        <p:txBody>
          <a:bodyPr/>
          <a:lstStyle>
            <a:lvl1pPr>
              <a:defRPr/>
            </a:lvl1pPr>
          </a:lstStyle>
          <a:p>
            <a:r>
              <a:rPr lang="de-CH" dirty="0"/>
              <a:t>Seite </a:t>
            </a:r>
            <a:fld id="{CBB6E095-08F6-4631-ACD8-007205430396}" type="slidenum">
              <a:rPr lang="de-CH"/>
              <a:pPr/>
              <a:t>‹Nr.›</a:t>
            </a:fld>
            <a:endParaRPr lang="de-CH" dirty="0"/>
          </a:p>
        </p:txBody>
      </p:sp>
      <p:sp>
        <p:nvSpPr>
          <p:cNvPr id="6" name="Fußzeilenplatzhalter 5"/>
          <p:cNvSpPr>
            <a:spLocks noGrp="1"/>
          </p:cNvSpPr>
          <p:nvPr>
            <p:ph type="ftr" sz="quarter" idx="11"/>
          </p:nvPr>
        </p:nvSpPr>
        <p:spPr>
          <a:xfrm>
            <a:off x="4125385" y="6477001"/>
            <a:ext cx="7294033" cy="258763"/>
          </a:xfrm>
          <a:prstGeom prst="rect">
            <a:avLst/>
          </a:prstGeom>
        </p:spPr>
        <p:txBody>
          <a:bodyPr/>
          <a:lstStyle>
            <a:lvl1pPr>
              <a:defRPr/>
            </a:lvl1pPr>
          </a:lstStyle>
          <a:p>
            <a:endParaRPr lang="de-CH" dirty="0"/>
          </a:p>
        </p:txBody>
      </p:sp>
    </p:spTree>
    <p:extLst>
      <p:ext uri="{BB962C8B-B14F-4D97-AF65-F5344CB8AC3E}">
        <p14:creationId xmlns:p14="http://schemas.microsoft.com/office/powerpoint/2010/main" val="54499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Text Box 8"/>
          <p:cNvSpPr txBox="1">
            <a:spLocks noChangeArrowheads="1"/>
          </p:cNvSpPr>
          <p:nvPr/>
        </p:nvSpPr>
        <p:spPr bwMode="auto">
          <a:xfrm>
            <a:off x="766234" y="438150"/>
            <a:ext cx="32639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Bef>
                <a:spcPct val="50000"/>
              </a:spcBef>
            </a:pPr>
            <a:r>
              <a:rPr lang="de-CH" sz="1500" dirty="0">
                <a:latin typeface="TradeGothic Light" pitchFamily="34" charset="0"/>
              </a:rPr>
              <a:t>Umweltdepartement</a:t>
            </a:r>
          </a:p>
        </p:txBody>
      </p:sp>
      <p:pic>
        <p:nvPicPr>
          <p:cNvPr id="2" name="Grafik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511365" y="287339"/>
            <a:ext cx="1908052" cy="868682"/>
          </a:xfrm>
          <a:prstGeom prst="rect">
            <a:avLst/>
          </a:prstGeom>
        </p:spPr>
      </p:pic>
      <p:grpSp>
        <p:nvGrpSpPr>
          <p:cNvPr id="6" name="Gruppieren 5"/>
          <p:cNvGrpSpPr/>
          <p:nvPr userDrawn="1"/>
        </p:nvGrpSpPr>
        <p:grpSpPr>
          <a:xfrm>
            <a:off x="661923" y="908720"/>
            <a:ext cx="11050701" cy="504056"/>
            <a:chOff x="467544" y="908720"/>
            <a:chExt cx="8277225" cy="504056"/>
          </a:xfrm>
        </p:grpSpPr>
        <p:sp>
          <p:nvSpPr>
            <p:cNvPr id="7" name="Rectangle 14"/>
            <p:cNvSpPr>
              <a:spLocks noChangeArrowheads="1"/>
            </p:cNvSpPr>
            <p:nvPr userDrawn="1"/>
          </p:nvSpPr>
          <p:spPr bwMode="auto">
            <a:xfrm>
              <a:off x="467544" y="908720"/>
              <a:ext cx="8277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DE" altLang="de-DE" sz="1200" b="0" i="0" dirty="0">
                <a:solidFill>
                  <a:schemeClr val="tx1"/>
                </a:solidFill>
                <a:latin typeface="Arial" panose="020B0604020202020204" pitchFamily="34" charset="0"/>
                <a:cs typeface="Arial" panose="020B0604020202020204" pitchFamily="34" charset="0"/>
              </a:endParaRPr>
            </a:p>
          </p:txBody>
        </p:sp>
        <p:sp>
          <p:nvSpPr>
            <p:cNvPr id="8" name="Line 11"/>
            <p:cNvSpPr>
              <a:spLocks noChangeShapeType="1"/>
            </p:cNvSpPr>
            <p:nvPr userDrawn="1"/>
          </p:nvSpPr>
          <p:spPr bwMode="auto">
            <a:xfrm>
              <a:off x="548136" y="1412776"/>
              <a:ext cx="79516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grpSp>
      <p:sp>
        <p:nvSpPr>
          <p:cNvPr id="11" name="Line 11"/>
          <p:cNvSpPr>
            <a:spLocks noChangeShapeType="1"/>
          </p:cNvSpPr>
          <p:nvPr userDrawn="1"/>
        </p:nvSpPr>
        <p:spPr bwMode="auto">
          <a:xfrm>
            <a:off x="767408" y="6525344"/>
            <a:ext cx="106160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1" fontAlgn="base" hangingPunct="1">
        <a:spcBef>
          <a:spcPct val="0"/>
        </a:spcBef>
        <a:spcAft>
          <a:spcPct val="0"/>
        </a:spcAft>
        <a:defRPr sz="2000" b="1">
          <a:solidFill>
            <a:srgbClr val="E2001A"/>
          </a:solidFill>
          <a:latin typeface="+mj-lt"/>
          <a:ea typeface="+mj-ea"/>
          <a:cs typeface="+mj-cs"/>
        </a:defRPr>
      </a:lvl1pPr>
      <a:lvl2pPr algn="l" rtl="0" eaLnBrk="1" fontAlgn="base" hangingPunct="1">
        <a:spcBef>
          <a:spcPct val="0"/>
        </a:spcBef>
        <a:spcAft>
          <a:spcPct val="0"/>
        </a:spcAft>
        <a:defRPr sz="2000" b="1">
          <a:solidFill>
            <a:srgbClr val="E2001A"/>
          </a:solidFill>
          <a:latin typeface="TradeGothic" pitchFamily="34" charset="0"/>
        </a:defRPr>
      </a:lvl2pPr>
      <a:lvl3pPr algn="l" rtl="0" eaLnBrk="1" fontAlgn="base" hangingPunct="1">
        <a:spcBef>
          <a:spcPct val="0"/>
        </a:spcBef>
        <a:spcAft>
          <a:spcPct val="0"/>
        </a:spcAft>
        <a:defRPr sz="2000" b="1">
          <a:solidFill>
            <a:srgbClr val="E2001A"/>
          </a:solidFill>
          <a:latin typeface="TradeGothic" pitchFamily="34" charset="0"/>
        </a:defRPr>
      </a:lvl3pPr>
      <a:lvl4pPr algn="l" rtl="0" eaLnBrk="1" fontAlgn="base" hangingPunct="1">
        <a:spcBef>
          <a:spcPct val="0"/>
        </a:spcBef>
        <a:spcAft>
          <a:spcPct val="0"/>
        </a:spcAft>
        <a:defRPr sz="2000" b="1">
          <a:solidFill>
            <a:srgbClr val="E2001A"/>
          </a:solidFill>
          <a:latin typeface="TradeGothic" pitchFamily="34" charset="0"/>
        </a:defRPr>
      </a:lvl4pPr>
      <a:lvl5pPr algn="l" rtl="0" eaLnBrk="1" fontAlgn="base" hangingPunct="1">
        <a:spcBef>
          <a:spcPct val="0"/>
        </a:spcBef>
        <a:spcAft>
          <a:spcPct val="0"/>
        </a:spcAft>
        <a:defRPr sz="2000" b="1">
          <a:solidFill>
            <a:srgbClr val="E2001A"/>
          </a:solidFill>
          <a:latin typeface="TradeGothic" pitchFamily="34" charset="0"/>
        </a:defRPr>
      </a:lvl5pPr>
      <a:lvl6pPr marL="457200" algn="l" rtl="0" eaLnBrk="1" fontAlgn="base" hangingPunct="1">
        <a:spcBef>
          <a:spcPct val="0"/>
        </a:spcBef>
        <a:spcAft>
          <a:spcPct val="0"/>
        </a:spcAft>
        <a:defRPr sz="2000" b="1">
          <a:solidFill>
            <a:srgbClr val="E2001A"/>
          </a:solidFill>
          <a:latin typeface="TradeGothic" pitchFamily="34" charset="0"/>
        </a:defRPr>
      </a:lvl6pPr>
      <a:lvl7pPr marL="914400" algn="l" rtl="0" eaLnBrk="1" fontAlgn="base" hangingPunct="1">
        <a:spcBef>
          <a:spcPct val="0"/>
        </a:spcBef>
        <a:spcAft>
          <a:spcPct val="0"/>
        </a:spcAft>
        <a:defRPr sz="2000" b="1">
          <a:solidFill>
            <a:srgbClr val="E2001A"/>
          </a:solidFill>
          <a:latin typeface="TradeGothic" pitchFamily="34" charset="0"/>
        </a:defRPr>
      </a:lvl7pPr>
      <a:lvl8pPr marL="1371600" algn="l" rtl="0" eaLnBrk="1" fontAlgn="base" hangingPunct="1">
        <a:spcBef>
          <a:spcPct val="0"/>
        </a:spcBef>
        <a:spcAft>
          <a:spcPct val="0"/>
        </a:spcAft>
        <a:defRPr sz="2000" b="1">
          <a:solidFill>
            <a:srgbClr val="E2001A"/>
          </a:solidFill>
          <a:latin typeface="TradeGothic" pitchFamily="34" charset="0"/>
        </a:defRPr>
      </a:lvl8pPr>
      <a:lvl9pPr marL="1828800" algn="l" rtl="0" eaLnBrk="1" fontAlgn="base" hangingPunct="1">
        <a:spcBef>
          <a:spcPct val="0"/>
        </a:spcBef>
        <a:spcAft>
          <a:spcPct val="0"/>
        </a:spcAft>
        <a:defRPr sz="2000" b="1">
          <a:solidFill>
            <a:srgbClr val="E2001A"/>
          </a:solidFill>
          <a:latin typeface="TradeGothic" pitchFamily="34" charset="0"/>
        </a:defRPr>
      </a:lvl9pPr>
    </p:titleStyle>
    <p:bodyStyle>
      <a:lvl1pPr marL="342900" indent="-342900" algn="l" rtl="0" eaLnBrk="1" fontAlgn="base" hangingPunct="1">
        <a:lnSpc>
          <a:spcPts val="2000"/>
        </a:lnSpc>
        <a:spcBef>
          <a:spcPct val="0"/>
        </a:spcBef>
        <a:spcAft>
          <a:spcPct val="0"/>
        </a:spcAft>
        <a:buClr>
          <a:srgbClr val="E2001A"/>
        </a:buClr>
        <a:buChar char="•"/>
        <a:defRPr sz="1700">
          <a:solidFill>
            <a:schemeClr val="tx1"/>
          </a:solidFill>
          <a:latin typeface="+mn-lt"/>
          <a:ea typeface="+mn-ea"/>
          <a:cs typeface="+mn-cs"/>
        </a:defRPr>
      </a:lvl1pPr>
      <a:lvl2pPr marL="742950" indent="-285750" algn="l" rtl="0" eaLnBrk="1" fontAlgn="base" hangingPunct="1">
        <a:lnSpc>
          <a:spcPts val="2000"/>
        </a:lnSpc>
        <a:spcBef>
          <a:spcPct val="0"/>
        </a:spcBef>
        <a:spcAft>
          <a:spcPct val="0"/>
        </a:spcAft>
        <a:buClr>
          <a:srgbClr val="E2001A"/>
        </a:buClr>
        <a:buChar char="•"/>
        <a:defRPr sz="1700">
          <a:solidFill>
            <a:schemeClr val="tx1"/>
          </a:solidFill>
          <a:latin typeface="+mn-lt"/>
        </a:defRPr>
      </a:lvl2pPr>
      <a:lvl3pPr marL="1143000" indent="-228600" algn="l" rtl="0" eaLnBrk="1" fontAlgn="base" hangingPunct="1">
        <a:lnSpc>
          <a:spcPts val="2000"/>
        </a:lnSpc>
        <a:spcBef>
          <a:spcPct val="0"/>
        </a:spcBef>
        <a:spcAft>
          <a:spcPct val="0"/>
        </a:spcAft>
        <a:buClr>
          <a:srgbClr val="E2001A"/>
        </a:buClr>
        <a:buChar char="•"/>
        <a:defRPr sz="1700">
          <a:solidFill>
            <a:schemeClr val="tx1"/>
          </a:solidFill>
          <a:latin typeface="+mn-lt"/>
        </a:defRPr>
      </a:lvl3pPr>
      <a:lvl4pPr marL="1600200" indent="-228600" algn="l" rtl="0" eaLnBrk="1" fontAlgn="base" hangingPunct="1">
        <a:lnSpc>
          <a:spcPts val="2000"/>
        </a:lnSpc>
        <a:spcBef>
          <a:spcPct val="0"/>
        </a:spcBef>
        <a:spcAft>
          <a:spcPct val="0"/>
        </a:spcAft>
        <a:buClr>
          <a:srgbClr val="E2001A"/>
        </a:buClr>
        <a:buChar char="•"/>
        <a:defRPr sz="1700">
          <a:solidFill>
            <a:schemeClr val="tx1"/>
          </a:solidFill>
          <a:latin typeface="+mn-lt"/>
        </a:defRPr>
      </a:lvl4pPr>
      <a:lvl5pPr marL="2057400" indent="-228600" algn="l" rtl="0" eaLnBrk="1" fontAlgn="base" hangingPunct="1">
        <a:lnSpc>
          <a:spcPts val="2000"/>
        </a:lnSpc>
        <a:spcBef>
          <a:spcPct val="0"/>
        </a:spcBef>
        <a:spcAft>
          <a:spcPct val="0"/>
        </a:spcAft>
        <a:buClr>
          <a:srgbClr val="E2001A"/>
        </a:buClr>
        <a:buChar char="•"/>
        <a:defRPr sz="1700">
          <a:solidFill>
            <a:schemeClr val="tx1"/>
          </a:solidFill>
          <a:latin typeface="+mn-lt"/>
        </a:defRPr>
      </a:lvl5pPr>
      <a:lvl6pPr marL="2514600" indent="-228600" algn="l" rtl="0" eaLnBrk="1" fontAlgn="base" hangingPunct="1">
        <a:lnSpc>
          <a:spcPts val="2000"/>
        </a:lnSpc>
        <a:spcBef>
          <a:spcPct val="0"/>
        </a:spcBef>
        <a:spcAft>
          <a:spcPct val="0"/>
        </a:spcAft>
        <a:buClr>
          <a:srgbClr val="E2001A"/>
        </a:buClr>
        <a:buChar char="•"/>
        <a:defRPr sz="1700">
          <a:solidFill>
            <a:schemeClr val="tx1"/>
          </a:solidFill>
          <a:latin typeface="+mn-lt"/>
        </a:defRPr>
      </a:lvl6pPr>
      <a:lvl7pPr marL="2971800" indent="-228600" algn="l" rtl="0" eaLnBrk="1" fontAlgn="base" hangingPunct="1">
        <a:lnSpc>
          <a:spcPts val="2000"/>
        </a:lnSpc>
        <a:spcBef>
          <a:spcPct val="0"/>
        </a:spcBef>
        <a:spcAft>
          <a:spcPct val="0"/>
        </a:spcAft>
        <a:buClr>
          <a:srgbClr val="E2001A"/>
        </a:buClr>
        <a:buChar char="•"/>
        <a:defRPr sz="1700">
          <a:solidFill>
            <a:schemeClr val="tx1"/>
          </a:solidFill>
          <a:latin typeface="+mn-lt"/>
        </a:defRPr>
      </a:lvl7pPr>
      <a:lvl8pPr marL="3429000" indent="-228600" algn="l" rtl="0" eaLnBrk="1" fontAlgn="base" hangingPunct="1">
        <a:lnSpc>
          <a:spcPts val="2000"/>
        </a:lnSpc>
        <a:spcBef>
          <a:spcPct val="0"/>
        </a:spcBef>
        <a:spcAft>
          <a:spcPct val="0"/>
        </a:spcAft>
        <a:buClr>
          <a:srgbClr val="E2001A"/>
        </a:buClr>
        <a:buChar char="•"/>
        <a:defRPr sz="1700">
          <a:solidFill>
            <a:schemeClr val="tx1"/>
          </a:solidFill>
          <a:latin typeface="+mn-lt"/>
        </a:defRPr>
      </a:lvl8pPr>
      <a:lvl9pPr marL="3886200" indent="-228600" algn="l" rtl="0" eaLnBrk="1" fontAlgn="base" hangingPunct="1">
        <a:lnSpc>
          <a:spcPts val="2000"/>
        </a:lnSpc>
        <a:spcBef>
          <a:spcPct val="0"/>
        </a:spcBef>
        <a:spcAft>
          <a:spcPct val="0"/>
        </a:spcAft>
        <a:buClr>
          <a:srgbClr val="E2001A"/>
        </a:buClr>
        <a:buChar char="•"/>
        <a:defRPr sz="17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spect="1" noChangeArrowheads="1"/>
          </p:cNvSpPr>
          <p:nvPr>
            <p:ph type="title"/>
          </p:nvPr>
        </p:nvSpPr>
        <p:spPr bwMode="auto">
          <a:xfrm>
            <a:off x="766233" y="1438278"/>
            <a:ext cx="10653184"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a:t>Titelmasterformat durch Klicken bearbeiten</a:t>
            </a:r>
          </a:p>
        </p:txBody>
      </p:sp>
      <p:sp>
        <p:nvSpPr>
          <p:cNvPr id="1027" name="Rectangle 3"/>
          <p:cNvSpPr>
            <a:spLocks noGrp="1" noChangeArrowheads="1"/>
          </p:cNvSpPr>
          <p:nvPr>
            <p:ph type="body" idx="1"/>
          </p:nvPr>
        </p:nvSpPr>
        <p:spPr bwMode="auto">
          <a:xfrm>
            <a:off x="766233" y="2276475"/>
            <a:ext cx="10653184"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dirty="0"/>
              <a:t>Textmasterformate durch Klicken bearbeiten</a:t>
            </a:r>
          </a:p>
          <a:p>
            <a:pPr lvl="1"/>
            <a:r>
              <a:rPr lang="de-CH" dirty="0"/>
              <a:t>Zweite Ebene</a:t>
            </a:r>
          </a:p>
          <a:p>
            <a:pPr lvl="2"/>
            <a:r>
              <a:rPr lang="de-CH" dirty="0"/>
              <a:t>Dritte Ebene</a:t>
            </a:r>
          </a:p>
          <a:p>
            <a:pPr lvl="3"/>
            <a:r>
              <a:rPr lang="de-CH" dirty="0"/>
              <a:t>Vierte Ebene</a:t>
            </a:r>
          </a:p>
          <a:p>
            <a:pPr lvl="4"/>
            <a:r>
              <a:rPr lang="de-CH"/>
              <a:t>Fünfte Ebene</a:t>
            </a:r>
          </a:p>
        </p:txBody>
      </p:sp>
      <p:sp>
        <p:nvSpPr>
          <p:cNvPr id="1030" name="Rectangle 6"/>
          <p:cNvSpPr>
            <a:spLocks noGrp="1" noChangeArrowheads="1"/>
          </p:cNvSpPr>
          <p:nvPr>
            <p:ph type="sldNum" sz="quarter" idx="4"/>
          </p:nvPr>
        </p:nvSpPr>
        <p:spPr bwMode="auto">
          <a:xfrm>
            <a:off x="766233" y="6477003"/>
            <a:ext cx="2878667"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600">
                <a:latin typeface="TradeGothic Light" pitchFamily="34" charset="0"/>
              </a:defRPr>
            </a:lvl1pPr>
          </a:lstStyle>
          <a:p>
            <a:r>
              <a:rPr lang="de-CH" dirty="0"/>
              <a:t>02.09.2022/GW</a:t>
            </a:r>
          </a:p>
        </p:txBody>
      </p:sp>
      <p:sp>
        <p:nvSpPr>
          <p:cNvPr id="1032" name="Text Box 8"/>
          <p:cNvSpPr txBox="1">
            <a:spLocks noChangeArrowheads="1"/>
          </p:cNvSpPr>
          <p:nvPr/>
        </p:nvSpPr>
        <p:spPr bwMode="auto">
          <a:xfrm>
            <a:off x="766235" y="438150"/>
            <a:ext cx="32639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Bef>
                <a:spcPct val="50000"/>
              </a:spcBef>
            </a:pPr>
            <a:endParaRPr lang="de-CH" sz="1125" dirty="0">
              <a:latin typeface="TradeGothic Light" pitchFamily="34" charset="0"/>
            </a:endParaRPr>
          </a:p>
        </p:txBody>
      </p:sp>
      <p:sp>
        <p:nvSpPr>
          <p:cNvPr id="1035" name="Rectangle 11"/>
          <p:cNvSpPr>
            <a:spLocks noGrp="1" noChangeArrowheads="1"/>
          </p:cNvSpPr>
          <p:nvPr>
            <p:ph type="ftr" sz="quarter" idx="3"/>
          </p:nvPr>
        </p:nvSpPr>
        <p:spPr bwMode="auto">
          <a:xfrm>
            <a:off x="4125386" y="6477003"/>
            <a:ext cx="7294033"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600">
                <a:latin typeface="TradeGothic Light" pitchFamily="34" charset="0"/>
              </a:defRPr>
            </a:lvl1pPr>
          </a:lstStyle>
          <a:p>
            <a:endParaRPr lang="de-CH" dirty="0"/>
          </a:p>
        </p:txBody>
      </p:sp>
      <p:sp>
        <p:nvSpPr>
          <p:cNvPr id="8" name="Text Box 12"/>
          <p:cNvSpPr txBox="1">
            <a:spLocks noChangeArrowheads="1"/>
          </p:cNvSpPr>
          <p:nvPr userDrawn="1"/>
        </p:nvSpPr>
        <p:spPr bwMode="auto">
          <a:xfrm>
            <a:off x="766234" y="323850"/>
            <a:ext cx="32639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Bef>
                <a:spcPct val="50000"/>
              </a:spcBef>
            </a:pPr>
            <a:r>
              <a:rPr lang="de-CH" sz="1125" dirty="0">
                <a:latin typeface="TradeGothic Light" pitchFamily="34" charset="0"/>
              </a:rPr>
              <a:t>Amt</a:t>
            </a:r>
            <a:r>
              <a:rPr lang="de-CH" sz="1125" baseline="0" dirty="0">
                <a:latin typeface="TradeGothic Light" pitchFamily="34" charset="0"/>
              </a:rPr>
              <a:t> für Militär, Feuer- und Zivilschutz</a:t>
            </a:r>
            <a:endParaRPr lang="de-CH" sz="1125" dirty="0">
              <a:latin typeface="TradeGothic Light" pitchFamily="34" charset="0"/>
            </a:endParaRPr>
          </a:p>
        </p:txBody>
      </p:sp>
      <p:sp>
        <p:nvSpPr>
          <p:cNvPr id="9" name="Text Box 13"/>
          <p:cNvSpPr txBox="1">
            <a:spLocks noChangeArrowheads="1"/>
          </p:cNvSpPr>
          <p:nvPr userDrawn="1"/>
        </p:nvSpPr>
        <p:spPr bwMode="auto">
          <a:xfrm>
            <a:off x="766235" y="525652"/>
            <a:ext cx="3263900"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Bef>
                <a:spcPct val="50000"/>
              </a:spcBef>
            </a:pPr>
            <a:r>
              <a:rPr lang="de-CH" sz="1000" dirty="0">
                <a:latin typeface="TradeGothic Light" pitchFamily="34" charset="0"/>
              </a:rPr>
              <a:t>Sonderstab "ENERGIEMANGELLAGE"</a:t>
            </a:r>
            <a:r>
              <a:rPr lang="de-CH" sz="1000" baseline="0" dirty="0">
                <a:latin typeface="TradeGothic Light" pitchFamily="34" charset="0"/>
              </a:rPr>
              <a:t>   </a:t>
            </a:r>
            <a:endParaRPr lang="de-CH" sz="1000" dirty="0">
              <a:latin typeface="TradeGothic Light" pitchFamily="34" charset="0"/>
            </a:endParaRPr>
          </a:p>
        </p:txBody>
      </p:sp>
      <p:pic>
        <p:nvPicPr>
          <p:cNvPr id="10" name="Grafik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76321" y="323850"/>
            <a:ext cx="2443097" cy="868682"/>
          </a:xfrm>
          <a:prstGeom prst="rect">
            <a:avLst/>
          </a:prstGeom>
        </p:spPr>
      </p:pic>
    </p:spTree>
    <p:extLst>
      <p:ext uri="{BB962C8B-B14F-4D97-AF65-F5344CB8AC3E}">
        <p14:creationId xmlns:p14="http://schemas.microsoft.com/office/powerpoint/2010/main" val="314869120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hf hdr="0" ftr="0" dt="0"/>
  <p:txStyles>
    <p:titleStyle>
      <a:lvl1pPr algn="l" rtl="0" eaLnBrk="1" fontAlgn="base" hangingPunct="1">
        <a:spcBef>
          <a:spcPct val="0"/>
        </a:spcBef>
        <a:spcAft>
          <a:spcPct val="0"/>
        </a:spcAft>
        <a:defRPr sz="1500" b="1">
          <a:solidFill>
            <a:srgbClr val="E2001A"/>
          </a:solidFill>
          <a:latin typeface="+mj-lt"/>
          <a:ea typeface="+mj-ea"/>
          <a:cs typeface="+mj-cs"/>
        </a:defRPr>
      </a:lvl1pPr>
      <a:lvl2pPr algn="l" rtl="0" eaLnBrk="1" fontAlgn="base" hangingPunct="1">
        <a:spcBef>
          <a:spcPct val="0"/>
        </a:spcBef>
        <a:spcAft>
          <a:spcPct val="0"/>
        </a:spcAft>
        <a:defRPr sz="1500" b="1">
          <a:solidFill>
            <a:srgbClr val="E2001A"/>
          </a:solidFill>
          <a:latin typeface="TradeGothic" pitchFamily="34" charset="0"/>
        </a:defRPr>
      </a:lvl2pPr>
      <a:lvl3pPr algn="l" rtl="0" eaLnBrk="1" fontAlgn="base" hangingPunct="1">
        <a:spcBef>
          <a:spcPct val="0"/>
        </a:spcBef>
        <a:spcAft>
          <a:spcPct val="0"/>
        </a:spcAft>
        <a:defRPr sz="1500" b="1">
          <a:solidFill>
            <a:srgbClr val="E2001A"/>
          </a:solidFill>
          <a:latin typeface="TradeGothic" pitchFamily="34" charset="0"/>
        </a:defRPr>
      </a:lvl3pPr>
      <a:lvl4pPr algn="l" rtl="0" eaLnBrk="1" fontAlgn="base" hangingPunct="1">
        <a:spcBef>
          <a:spcPct val="0"/>
        </a:spcBef>
        <a:spcAft>
          <a:spcPct val="0"/>
        </a:spcAft>
        <a:defRPr sz="1500" b="1">
          <a:solidFill>
            <a:srgbClr val="E2001A"/>
          </a:solidFill>
          <a:latin typeface="TradeGothic" pitchFamily="34" charset="0"/>
        </a:defRPr>
      </a:lvl4pPr>
      <a:lvl5pPr algn="l" rtl="0" eaLnBrk="1" fontAlgn="base" hangingPunct="1">
        <a:spcBef>
          <a:spcPct val="0"/>
        </a:spcBef>
        <a:spcAft>
          <a:spcPct val="0"/>
        </a:spcAft>
        <a:defRPr sz="1500" b="1">
          <a:solidFill>
            <a:srgbClr val="E2001A"/>
          </a:solidFill>
          <a:latin typeface="TradeGothic" pitchFamily="34" charset="0"/>
        </a:defRPr>
      </a:lvl5pPr>
      <a:lvl6pPr marL="342900" algn="l" rtl="0" eaLnBrk="1" fontAlgn="base" hangingPunct="1">
        <a:spcBef>
          <a:spcPct val="0"/>
        </a:spcBef>
        <a:spcAft>
          <a:spcPct val="0"/>
        </a:spcAft>
        <a:defRPr sz="1500" b="1">
          <a:solidFill>
            <a:srgbClr val="E2001A"/>
          </a:solidFill>
          <a:latin typeface="TradeGothic" pitchFamily="34" charset="0"/>
        </a:defRPr>
      </a:lvl6pPr>
      <a:lvl7pPr marL="685800" algn="l" rtl="0" eaLnBrk="1" fontAlgn="base" hangingPunct="1">
        <a:spcBef>
          <a:spcPct val="0"/>
        </a:spcBef>
        <a:spcAft>
          <a:spcPct val="0"/>
        </a:spcAft>
        <a:defRPr sz="1500" b="1">
          <a:solidFill>
            <a:srgbClr val="E2001A"/>
          </a:solidFill>
          <a:latin typeface="TradeGothic" pitchFamily="34" charset="0"/>
        </a:defRPr>
      </a:lvl7pPr>
      <a:lvl8pPr marL="1028700" algn="l" rtl="0" eaLnBrk="1" fontAlgn="base" hangingPunct="1">
        <a:spcBef>
          <a:spcPct val="0"/>
        </a:spcBef>
        <a:spcAft>
          <a:spcPct val="0"/>
        </a:spcAft>
        <a:defRPr sz="1500" b="1">
          <a:solidFill>
            <a:srgbClr val="E2001A"/>
          </a:solidFill>
          <a:latin typeface="TradeGothic" pitchFamily="34" charset="0"/>
        </a:defRPr>
      </a:lvl8pPr>
      <a:lvl9pPr marL="1371600" algn="l" rtl="0" eaLnBrk="1" fontAlgn="base" hangingPunct="1">
        <a:spcBef>
          <a:spcPct val="0"/>
        </a:spcBef>
        <a:spcAft>
          <a:spcPct val="0"/>
        </a:spcAft>
        <a:defRPr sz="1500" b="1">
          <a:solidFill>
            <a:srgbClr val="E2001A"/>
          </a:solidFill>
          <a:latin typeface="TradeGothic" pitchFamily="34" charset="0"/>
        </a:defRPr>
      </a:lvl9pPr>
    </p:titleStyle>
    <p:bodyStyle>
      <a:lvl1pPr marL="257175" indent="-257175" algn="l" rtl="0" eaLnBrk="1" fontAlgn="base" hangingPunct="1">
        <a:lnSpc>
          <a:spcPts val="1500"/>
        </a:lnSpc>
        <a:spcBef>
          <a:spcPct val="0"/>
        </a:spcBef>
        <a:spcAft>
          <a:spcPct val="0"/>
        </a:spcAft>
        <a:buClr>
          <a:srgbClr val="E2001A"/>
        </a:buClr>
        <a:buChar char="•"/>
        <a:defRPr sz="1275">
          <a:solidFill>
            <a:schemeClr val="tx1"/>
          </a:solidFill>
          <a:latin typeface="+mn-lt"/>
          <a:ea typeface="+mn-ea"/>
          <a:cs typeface="+mn-cs"/>
        </a:defRPr>
      </a:lvl1pPr>
      <a:lvl2pPr marL="557213" indent="-214313" algn="l" rtl="0" eaLnBrk="1" fontAlgn="base" hangingPunct="1">
        <a:lnSpc>
          <a:spcPts val="1500"/>
        </a:lnSpc>
        <a:spcBef>
          <a:spcPct val="0"/>
        </a:spcBef>
        <a:spcAft>
          <a:spcPct val="0"/>
        </a:spcAft>
        <a:buClr>
          <a:srgbClr val="E2001A"/>
        </a:buClr>
        <a:buChar char="•"/>
        <a:defRPr sz="1275">
          <a:solidFill>
            <a:schemeClr val="tx1"/>
          </a:solidFill>
          <a:latin typeface="+mn-lt"/>
        </a:defRPr>
      </a:lvl2pPr>
      <a:lvl3pPr marL="857250" indent="-171450" algn="l" rtl="0" eaLnBrk="1" fontAlgn="base" hangingPunct="1">
        <a:lnSpc>
          <a:spcPts val="1500"/>
        </a:lnSpc>
        <a:spcBef>
          <a:spcPct val="0"/>
        </a:spcBef>
        <a:spcAft>
          <a:spcPct val="0"/>
        </a:spcAft>
        <a:buClr>
          <a:srgbClr val="E2001A"/>
        </a:buClr>
        <a:buChar char="•"/>
        <a:defRPr sz="1275">
          <a:solidFill>
            <a:schemeClr val="tx1"/>
          </a:solidFill>
          <a:latin typeface="+mn-lt"/>
        </a:defRPr>
      </a:lvl3pPr>
      <a:lvl4pPr marL="1200150" indent="-171450" algn="l" rtl="0" eaLnBrk="1" fontAlgn="base" hangingPunct="1">
        <a:lnSpc>
          <a:spcPts val="1500"/>
        </a:lnSpc>
        <a:spcBef>
          <a:spcPct val="0"/>
        </a:spcBef>
        <a:spcAft>
          <a:spcPct val="0"/>
        </a:spcAft>
        <a:buClr>
          <a:srgbClr val="E2001A"/>
        </a:buClr>
        <a:buChar char="•"/>
        <a:defRPr sz="1275">
          <a:solidFill>
            <a:schemeClr val="tx1"/>
          </a:solidFill>
          <a:latin typeface="+mn-lt"/>
        </a:defRPr>
      </a:lvl4pPr>
      <a:lvl5pPr marL="1543050" indent="-171450" algn="l" rtl="0" eaLnBrk="1" fontAlgn="base" hangingPunct="1">
        <a:lnSpc>
          <a:spcPts val="1500"/>
        </a:lnSpc>
        <a:spcBef>
          <a:spcPct val="0"/>
        </a:spcBef>
        <a:spcAft>
          <a:spcPct val="0"/>
        </a:spcAft>
        <a:buClr>
          <a:srgbClr val="E2001A"/>
        </a:buClr>
        <a:buChar char="•"/>
        <a:defRPr sz="1275">
          <a:solidFill>
            <a:schemeClr val="tx1"/>
          </a:solidFill>
          <a:latin typeface="+mn-lt"/>
        </a:defRPr>
      </a:lvl5pPr>
      <a:lvl6pPr marL="1885950" indent="-171450" algn="l" rtl="0" eaLnBrk="1" fontAlgn="base" hangingPunct="1">
        <a:lnSpc>
          <a:spcPts val="1500"/>
        </a:lnSpc>
        <a:spcBef>
          <a:spcPct val="0"/>
        </a:spcBef>
        <a:spcAft>
          <a:spcPct val="0"/>
        </a:spcAft>
        <a:buClr>
          <a:srgbClr val="E2001A"/>
        </a:buClr>
        <a:buChar char="•"/>
        <a:defRPr sz="1275">
          <a:solidFill>
            <a:schemeClr val="tx1"/>
          </a:solidFill>
          <a:latin typeface="+mn-lt"/>
        </a:defRPr>
      </a:lvl6pPr>
      <a:lvl7pPr marL="2228850" indent="-171450" algn="l" rtl="0" eaLnBrk="1" fontAlgn="base" hangingPunct="1">
        <a:lnSpc>
          <a:spcPts val="1500"/>
        </a:lnSpc>
        <a:spcBef>
          <a:spcPct val="0"/>
        </a:spcBef>
        <a:spcAft>
          <a:spcPct val="0"/>
        </a:spcAft>
        <a:buClr>
          <a:srgbClr val="E2001A"/>
        </a:buClr>
        <a:buChar char="•"/>
        <a:defRPr sz="1275">
          <a:solidFill>
            <a:schemeClr val="tx1"/>
          </a:solidFill>
          <a:latin typeface="+mn-lt"/>
        </a:defRPr>
      </a:lvl7pPr>
      <a:lvl8pPr marL="2571750" indent="-171450" algn="l" rtl="0" eaLnBrk="1" fontAlgn="base" hangingPunct="1">
        <a:lnSpc>
          <a:spcPts val="1500"/>
        </a:lnSpc>
        <a:spcBef>
          <a:spcPct val="0"/>
        </a:spcBef>
        <a:spcAft>
          <a:spcPct val="0"/>
        </a:spcAft>
        <a:buClr>
          <a:srgbClr val="E2001A"/>
        </a:buClr>
        <a:buChar char="•"/>
        <a:defRPr sz="1275">
          <a:solidFill>
            <a:schemeClr val="tx1"/>
          </a:solidFill>
          <a:latin typeface="+mn-lt"/>
        </a:defRPr>
      </a:lvl8pPr>
      <a:lvl9pPr marL="2914650" indent="-171450" algn="l" rtl="0" eaLnBrk="1" fontAlgn="base" hangingPunct="1">
        <a:lnSpc>
          <a:spcPts val="1500"/>
        </a:lnSpc>
        <a:spcBef>
          <a:spcPct val="0"/>
        </a:spcBef>
        <a:spcAft>
          <a:spcPct val="0"/>
        </a:spcAft>
        <a:buClr>
          <a:srgbClr val="E2001A"/>
        </a:buClr>
        <a:buChar char="•"/>
        <a:defRPr sz="1275">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766233" y="1844824"/>
            <a:ext cx="10653184" cy="3783012"/>
          </a:xfrm>
        </p:spPr>
        <p:txBody>
          <a:bodyPr/>
          <a:lstStyle/>
          <a:p>
            <a:pPr eaLnBrk="1" hangingPunct="1">
              <a:lnSpc>
                <a:spcPct val="100000"/>
              </a:lnSpc>
            </a:pPr>
            <a:br>
              <a:rPr lang="de-DE" altLang="de-DE" dirty="0">
                <a:latin typeface="+mn-lt"/>
                <a:cs typeface="Arial" panose="020B0604020202020204" pitchFamily="34" charset="0"/>
              </a:rPr>
            </a:br>
            <a:r>
              <a:rPr lang="de-DE" altLang="de-DE" sz="4000" dirty="0">
                <a:latin typeface="+mn-lt"/>
                <a:cs typeface="Arial" panose="020B0604020202020204" pitchFamily="34" charset="0"/>
              </a:rPr>
              <a:t>Windenergie im Kanton Schwyz</a:t>
            </a:r>
            <a:br>
              <a:rPr lang="de-DE" altLang="de-DE" sz="4000" dirty="0">
                <a:latin typeface="+mn-lt"/>
                <a:cs typeface="Arial" panose="020B0604020202020204" pitchFamily="34" charset="0"/>
              </a:rPr>
            </a:br>
            <a:r>
              <a:rPr lang="de-DE" altLang="de-DE" sz="3200" dirty="0">
                <a:latin typeface="+mn-lt"/>
                <a:cs typeface="Arial" panose="020B0604020202020204" pitchFamily="34" charset="0"/>
              </a:rPr>
              <a:t>Stand der Richtplananpassung</a:t>
            </a:r>
            <a:br>
              <a:rPr lang="de-DE" altLang="de-DE" sz="2800" dirty="0">
                <a:latin typeface="+mn-lt"/>
                <a:cs typeface="Arial" panose="020B0604020202020204" pitchFamily="34" charset="0"/>
              </a:rPr>
            </a:br>
            <a:br>
              <a:rPr lang="de-DE" altLang="de-DE" sz="2800" dirty="0">
                <a:latin typeface="+mn-lt"/>
                <a:cs typeface="Arial" panose="020B0604020202020204" pitchFamily="34" charset="0"/>
              </a:rPr>
            </a:br>
            <a:br>
              <a:rPr lang="de-DE" altLang="de-DE" sz="2800" dirty="0">
                <a:latin typeface="+mn-lt"/>
                <a:cs typeface="Arial" panose="020B0604020202020204" pitchFamily="34" charset="0"/>
              </a:rPr>
            </a:br>
            <a:r>
              <a:rPr lang="de-DE" altLang="de-DE" sz="3200" dirty="0">
                <a:latin typeface="+mn-lt"/>
                <a:cs typeface="Arial" panose="020B0604020202020204" pitchFamily="34" charset="0"/>
              </a:rPr>
              <a:t>Regierungsrat Sandro </a:t>
            </a:r>
            <a:r>
              <a:rPr lang="de-DE" altLang="de-DE" sz="3200" dirty="0" err="1">
                <a:latin typeface="+mn-lt"/>
                <a:cs typeface="Arial" panose="020B0604020202020204" pitchFamily="34" charset="0"/>
              </a:rPr>
              <a:t>Patierno</a:t>
            </a:r>
            <a:br>
              <a:rPr lang="de-DE" altLang="de-DE" b="0" dirty="0">
                <a:latin typeface="+mn-lt"/>
                <a:cs typeface="Arial" panose="020B0604020202020204" pitchFamily="34" charset="0"/>
              </a:rPr>
            </a:br>
            <a:br>
              <a:rPr lang="de-DE" altLang="de-DE" b="0" dirty="0">
                <a:latin typeface="+mn-lt"/>
                <a:cs typeface="Arial" panose="020B0604020202020204" pitchFamily="34" charset="0"/>
              </a:rPr>
            </a:br>
            <a:br>
              <a:rPr lang="de-DE" altLang="de-DE" b="0" dirty="0">
                <a:latin typeface="+mn-lt"/>
                <a:cs typeface="Arial" panose="020B0604020202020204" pitchFamily="34" charset="0"/>
              </a:rPr>
            </a:br>
            <a:br>
              <a:rPr lang="de-DE" altLang="de-DE" b="0" dirty="0">
                <a:latin typeface="+mn-lt"/>
                <a:cs typeface="Arial" panose="020B0604020202020204" pitchFamily="34" charset="0"/>
              </a:rPr>
            </a:br>
            <a:endParaRPr lang="de-DE" altLang="de-DE" b="0" dirty="0">
              <a:latin typeface="+mn-lt"/>
              <a:cs typeface="Arial" panose="020B0604020202020204" pitchFamily="34" charset="0"/>
            </a:endParaRPr>
          </a:p>
        </p:txBody>
      </p:sp>
      <p:sp>
        <p:nvSpPr>
          <p:cNvPr id="6" name="Rechteck 5"/>
          <p:cNvSpPr/>
          <p:nvPr/>
        </p:nvSpPr>
        <p:spPr>
          <a:xfrm>
            <a:off x="766233" y="5805264"/>
            <a:ext cx="7989887" cy="584775"/>
          </a:xfrm>
          <a:prstGeom prst="rect">
            <a:avLst/>
          </a:prstGeom>
        </p:spPr>
        <p:txBody>
          <a:bodyPr wrap="square">
            <a:spAutoFit/>
          </a:bodyPr>
          <a:lstStyle/>
          <a:p>
            <a:r>
              <a:rPr lang="de-CH" sz="1600" dirty="0">
                <a:latin typeface="+mn-lt"/>
                <a:cs typeface="Arial" panose="020B0604020202020204" pitchFamily="34" charset="0"/>
              </a:rPr>
              <a:t>Volkshochschule Schwyz</a:t>
            </a:r>
          </a:p>
          <a:p>
            <a:r>
              <a:rPr lang="de-CH" sz="1600" dirty="0">
                <a:latin typeface="+mn-lt"/>
                <a:cs typeface="Arial" panose="020B0604020202020204" pitchFamily="34" charset="0"/>
              </a:rPr>
              <a:t>27. Juni 2023</a:t>
            </a:r>
            <a:r>
              <a:rPr lang="de-DE" sz="1600" dirty="0">
                <a:latin typeface="+mn-lt"/>
                <a:cs typeface="Arial" panose="020B0604020202020204" pitchFamily="34" charset="0"/>
              </a:rPr>
              <a:t> </a:t>
            </a:r>
            <a:endParaRPr lang="de-CH" sz="1600" dirty="0">
              <a:latin typeface="+mn-lt"/>
            </a:endParaRPr>
          </a:p>
        </p:txBody>
      </p:sp>
      <p:pic>
        <p:nvPicPr>
          <p:cNvPr id="2" name="Grafik 1">
            <a:extLst>
              <a:ext uri="{FF2B5EF4-FFF2-40B4-BE49-F238E27FC236}">
                <a16:creationId xmlns:a16="http://schemas.microsoft.com/office/drawing/2014/main" id="{7B28FDA2-B588-C5BD-CF9D-6EFC652750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7593" y="3501008"/>
            <a:ext cx="4511824" cy="2406062"/>
          </a:xfrm>
          <a:prstGeom prst="ellipse">
            <a:avLst/>
          </a:prstGeom>
          <a:ln>
            <a:noFill/>
          </a:ln>
          <a:effectLst>
            <a:softEdge rad="112500"/>
          </a:effectLst>
        </p:spPr>
      </p:pic>
    </p:spTree>
    <p:extLst>
      <p:ext uri="{BB962C8B-B14F-4D97-AF65-F5344CB8AC3E}">
        <p14:creationId xmlns:p14="http://schemas.microsoft.com/office/powerpoint/2010/main" val="2380122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ChangeArrowheads="1"/>
          </p:cNvSpPr>
          <p:nvPr/>
        </p:nvSpPr>
        <p:spPr bwMode="auto">
          <a:xfrm>
            <a:off x="677982" y="1556792"/>
            <a:ext cx="10674602"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762000">
              <a:tabLst>
                <a:tab pos="355600" algn="l"/>
                <a:tab pos="533400" algn="l"/>
              </a:tabLst>
            </a:pPr>
            <a:r>
              <a:rPr lang="de-DE" sz="1600" dirty="0">
                <a:solidFill>
                  <a:srgbClr val="E2001A"/>
                </a:solidFill>
                <a:latin typeface="Arial" panose="020B0604020202020204" pitchFamily="34" charset="0"/>
                <a:cs typeface="Arial" panose="020B0604020202020204" pitchFamily="34" charset="0"/>
                <a:sym typeface="Wingdings" pitchFamily="2" charset="2"/>
              </a:rPr>
              <a:t>Studie Windenergienutzung im Kanton Schwyz</a:t>
            </a:r>
          </a:p>
          <a:p>
            <a:pPr defTabSz="762000">
              <a:tabLst>
                <a:tab pos="355600" algn="l"/>
                <a:tab pos="533400" algn="l"/>
              </a:tabLst>
            </a:pPr>
            <a:r>
              <a:rPr lang="de-CH" sz="2000" b="1" dirty="0">
                <a:solidFill>
                  <a:srgbClr val="E2001A"/>
                </a:solidFill>
                <a:latin typeface="Arial" panose="020B0604020202020204" pitchFamily="34" charset="0"/>
                <a:ea typeface="+mj-ea"/>
                <a:cs typeface="Arial" panose="020B0604020202020204" pitchFamily="34" charset="0"/>
                <a:sym typeface="Wingdings" pitchFamily="2" charset="2"/>
              </a:rPr>
              <a:t>Gesetzliche und planerische Grundlagen</a:t>
            </a:r>
            <a:endParaRPr lang="de-DE" sz="2000" dirty="0">
              <a:solidFill>
                <a:srgbClr val="E2001A"/>
              </a:solidFill>
              <a:latin typeface="Arial" panose="020B0604020202020204" pitchFamily="34" charset="0"/>
              <a:ea typeface="+mj-ea"/>
              <a:cs typeface="Arial" panose="020B0604020202020204" pitchFamily="34" charset="0"/>
              <a:sym typeface="Wingdings" pitchFamily="2" charset="2"/>
            </a:endParaRPr>
          </a:p>
        </p:txBody>
      </p:sp>
      <p:sp>
        <p:nvSpPr>
          <p:cNvPr id="8" name="Foliennummernplatzhalter 3"/>
          <p:cNvSpPr txBox="1">
            <a:spLocks/>
          </p:cNvSpPr>
          <p:nvPr/>
        </p:nvSpPr>
        <p:spPr>
          <a:xfrm>
            <a:off x="9193584" y="6525344"/>
            <a:ext cx="2159000" cy="258763"/>
          </a:xfrm>
          <a:prstGeom prst="rect">
            <a:avLst/>
          </a:prstGeom>
          <a:noFill/>
        </p:spPr>
        <p:txBody>
          <a:bodyPr/>
          <a:lstStyle>
            <a:defPPr>
              <a:defRPr lang="de-CH"/>
            </a:defPPr>
            <a:lvl1pPr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1pPr>
            <a:lvl2pPr marL="742950" indent="-28575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2pPr>
            <a:lvl3pPr marL="11430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3pPr>
            <a:lvl4pPr marL="16002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4pPr>
            <a:lvl5pPr marL="20574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5pPr>
            <a:lvl6pPr marL="25146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6pPr>
            <a:lvl7pPr marL="29718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7pPr>
            <a:lvl8pPr marL="34290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8pPr>
            <a:lvl9pPr marL="38862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9pPr>
          </a:lstStyle>
          <a:p>
            <a:pPr algn="r">
              <a:lnSpc>
                <a:spcPct val="100000"/>
              </a:lnSpc>
              <a:buClrTx/>
              <a:buFontTx/>
              <a:buNone/>
            </a:pPr>
            <a:r>
              <a:rPr lang="de-CH" altLang="de-DE" sz="800" i="1" dirty="0">
                <a:latin typeface="Arial" panose="020B0604020202020204" pitchFamily="34" charset="0"/>
                <a:cs typeface="Arial" panose="020B0604020202020204" pitchFamily="34" charset="0"/>
              </a:rPr>
              <a:t>Seite </a:t>
            </a:r>
            <a:fld id="{0A1B3AAD-3BAC-4CBA-A036-32738C55B2FA}" type="slidenum">
              <a:rPr lang="de-CH" altLang="de-DE" sz="800" i="1" smtClean="0">
                <a:latin typeface="Arial" panose="020B0604020202020204" pitchFamily="34" charset="0"/>
                <a:cs typeface="Arial" panose="020B0604020202020204" pitchFamily="34" charset="0"/>
              </a:rPr>
              <a:pPr algn="r">
                <a:lnSpc>
                  <a:spcPct val="100000"/>
                </a:lnSpc>
                <a:buClrTx/>
                <a:buFontTx/>
                <a:buNone/>
              </a:pPr>
              <a:t>10</a:t>
            </a:fld>
            <a:endParaRPr lang="de-CH" altLang="de-DE" sz="800" i="1" dirty="0">
              <a:latin typeface="Arial" panose="020B0604020202020204" pitchFamily="34" charset="0"/>
              <a:cs typeface="Arial" panose="020B0604020202020204" pitchFamily="34" charset="0"/>
            </a:endParaRPr>
          </a:p>
        </p:txBody>
      </p:sp>
      <p:sp>
        <p:nvSpPr>
          <p:cNvPr id="2" name="Inhaltsplatzhalter 1"/>
          <p:cNvSpPr>
            <a:spLocks noGrp="1"/>
          </p:cNvSpPr>
          <p:nvPr>
            <p:ph idx="1"/>
          </p:nvPr>
        </p:nvSpPr>
        <p:spPr/>
        <p:txBody>
          <a:bodyPr/>
          <a:lstStyle/>
          <a:p>
            <a:r>
              <a:rPr lang="de-CH" b="1" dirty="0"/>
              <a:t>Eidgenössisches Energiegesetz (</a:t>
            </a:r>
            <a:r>
              <a:rPr lang="de-CH" b="1" dirty="0" err="1"/>
              <a:t>EnG</a:t>
            </a:r>
            <a:r>
              <a:rPr lang="de-CH" b="1" dirty="0"/>
              <a:t>) / Energieverordnung (</a:t>
            </a:r>
            <a:r>
              <a:rPr lang="de-CH" b="1" dirty="0" err="1"/>
              <a:t>EnV</a:t>
            </a:r>
            <a:r>
              <a:rPr lang="de-CH" b="1" dirty="0"/>
              <a:t>)</a:t>
            </a:r>
            <a:br>
              <a:rPr lang="de-CH" b="1" dirty="0"/>
            </a:br>
            <a:r>
              <a:rPr lang="de-CH" b="1" dirty="0"/>
              <a:t>-&gt;</a:t>
            </a:r>
            <a:r>
              <a:rPr lang="de-CH" dirty="0"/>
              <a:t> Die Kantone sorgen dafür, dass insbesondere die für die </a:t>
            </a:r>
            <a:r>
              <a:rPr lang="de-CH" b="1" dirty="0"/>
              <a:t>Nutzung</a:t>
            </a:r>
            <a:r>
              <a:rPr lang="de-CH" dirty="0"/>
              <a:t> der Wasser- und </a:t>
            </a:r>
            <a:r>
              <a:rPr lang="de-CH" b="1" dirty="0"/>
              <a:t>Windkraft geeigneten Gebiete</a:t>
            </a:r>
            <a:r>
              <a:rPr lang="de-CH" dirty="0"/>
              <a:t> und Gewässerstrecken </a:t>
            </a:r>
            <a:r>
              <a:rPr lang="de-CH" b="1" dirty="0"/>
              <a:t>im Richtplan festgelegt </a:t>
            </a:r>
            <a:r>
              <a:rPr lang="de-CH" dirty="0"/>
              <a:t>werden (Art. 10 </a:t>
            </a:r>
            <a:r>
              <a:rPr lang="de-CH" dirty="0" err="1"/>
              <a:t>EnG</a:t>
            </a:r>
            <a:r>
              <a:rPr lang="de-CH" dirty="0"/>
              <a:t>).</a:t>
            </a:r>
            <a:br>
              <a:rPr lang="de-CH" dirty="0"/>
            </a:br>
            <a:endParaRPr lang="de-CH" dirty="0"/>
          </a:p>
          <a:p>
            <a:r>
              <a:rPr lang="de-CH" b="1" dirty="0"/>
              <a:t>Eidgenössisches Raumplanungsgesetz (RPG)</a:t>
            </a:r>
            <a:br>
              <a:rPr lang="de-CH" b="1" dirty="0"/>
            </a:br>
            <a:r>
              <a:rPr lang="de-CH" b="1" dirty="0"/>
              <a:t>-&gt; Der Richtplan bezeichnet die für die Nutzung erneuerbarer Energien geeigneten Gebiete und Gewässerstrecken </a:t>
            </a:r>
            <a:r>
              <a:rPr lang="de-CH" dirty="0"/>
              <a:t>(Art. 8b RPG).</a:t>
            </a:r>
            <a:br>
              <a:rPr lang="de-CH" dirty="0"/>
            </a:br>
            <a:endParaRPr lang="de-CH" dirty="0"/>
          </a:p>
          <a:p>
            <a:r>
              <a:rPr lang="de-CH" b="1" dirty="0"/>
              <a:t>Konzept Windenergie 2020 </a:t>
            </a:r>
            <a:br>
              <a:rPr lang="de-CH" b="1" dirty="0"/>
            </a:br>
            <a:r>
              <a:rPr lang="de-CH" b="1" dirty="0"/>
              <a:t>Orientierungsrahmen</a:t>
            </a:r>
            <a:r>
              <a:rPr lang="de-CH" dirty="0"/>
              <a:t> für den Beitrag des </a:t>
            </a:r>
            <a:r>
              <a:rPr lang="de-CH" b="1" dirty="0"/>
              <a:t>Kantons Schwyz </a:t>
            </a:r>
            <a:r>
              <a:rPr lang="de-CH" dirty="0"/>
              <a:t>an den Ausbau der Windenergieproduktion bis 2050 gemäss der Energiepolitik des Bundesrats: </a:t>
            </a:r>
            <a:r>
              <a:rPr lang="de-CH" b="1" dirty="0"/>
              <a:t>40 – 180 </a:t>
            </a:r>
            <a:r>
              <a:rPr lang="de-CH" b="1" dirty="0" err="1"/>
              <a:t>GWh</a:t>
            </a:r>
            <a:r>
              <a:rPr lang="de-CH" b="1" dirty="0"/>
              <a:t>/a</a:t>
            </a:r>
            <a:r>
              <a:rPr lang="de-CH" dirty="0"/>
              <a:t>.</a:t>
            </a:r>
            <a:br>
              <a:rPr lang="de-CH" dirty="0"/>
            </a:br>
            <a:endParaRPr lang="de-CH" dirty="0"/>
          </a:p>
          <a:p>
            <a:r>
              <a:rPr lang="de-CH" b="1" dirty="0"/>
              <a:t>Kantonales Energiegesetz</a:t>
            </a:r>
            <a:br>
              <a:rPr lang="de-CH" b="1" dirty="0"/>
            </a:br>
            <a:endParaRPr lang="de-CH" b="1" dirty="0"/>
          </a:p>
          <a:p>
            <a:r>
              <a:rPr lang="de-CH" b="1" dirty="0"/>
              <a:t>Energie und Klimaplanung 2022+</a:t>
            </a:r>
          </a:p>
          <a:p>
            <a:pPr marL="0" indent="0">
              <a:buNone/>
            </a:pPr>
            <a:endParaRPr lang="de-CH" dirty="0"/>
          </a:p>
        </p:txBody>
      </p:sp>
    </p:spTree>
    <p:extLst>
      <p:ext uri="{BB962C8B-B14F-4D97-AF65-F5344CB8AC3E}">
        <p14:creationId xmlns:p14="http://schemas.microsoft.com/office/powerpoint/2010/main" val="1981893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ChangeArrowheads="1"/>
          </p:cNvSpPr>
          <p:nvPr/>
        </p:nvSpPr>
        <p:spPr bwMode="auto">
          <a:xfrm>
            <a:off x="677982" y="1556792"/>
            <a:ext cx="10674602"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762000">
              <a:tabLst>
                <a:tab pos="355600" algn="l"/>
                <a:tab pos="533400" algn="l"/>
              </a:tabLst>
            </a:pPr>
            <a:r>
              <a:rPr lang="de-DE" sz="1600" dirty="0">
                <a:solidFill>
                  <a:srgbClr val="E2001A"/>
                </a:solidFill>
                <a:latin typeface="Arial" panose="020B0604020202020204" pitchFamily="34" charset="0"/>
                <a:ea typeface="+mj-ea"/>
                <a:cs typeface="Arial" panose="020B0604020202020204" pitchFamily="34" charset="0"/>
                <a:sym typeface="Wingdings" pitchFamily="2" charset="2"/>
              </a:rPr>
              <a:t>Studie Windenergienutzung im Kanton Schwyz</a:t>
            </a:r>
          </a:p>
          <a:p>
            <a:pPr defTabSz="762000">
              <a:tabLst>
                <a:tab pos="355600" algn="l"/>
                <a:tab pos="533400" algn="l"/>
              </a:tabLst>
            </a:pPr>
            <a:r>
              <a:rPr lang="de-CH" sz="2000" b="1" dirty="0">
                <a:solidFill>
                  <a:srgbClr val="E2001A"/>
                </a:solidFill>
                <a:latin typeface="Arial" panose="020B0604020202020204" pitchFamily="34" charset="0"/>
                <a:ea typeface="+mj-ea"/>
                <a:cs typeface="Arial" panose="020B0604020202020204" pitchFamily="34" charset="0"/>
                <a:sym typeface="Wingdings" pitchFamily="2" charset="2"/>
              </a:rPr>
              <a:t>Flächenanalyse zur Windenergienutzung</a:t>
            </a:r>
            <a:endParaRPr lang="de-DE" sz="2000" dirty="0">
              <a:solidFill>
                <a:srgbClr val="E2001A"/>
              </a:solidFill>
              <a:latin typeface="Arial" panose="020B0604020202020204" pitchFamily="34" charset="0"/>
              <a:ea typeface="+mj-ea"/>
              <a:cs typeface="Arial" panose="020B0604020202020204" pitchFamily="34" charset="0"/>
              <a:sym typeface="Wingdings" pitchFamily="2" charset="2"/>
            </a:endParaRPr>
          </a:p>
        </p:txBody>
      </p:sp>
      <p:sp>
        <p:nvSpPr>
          <p:cNvPr id="8" name="Foliennummernplatzhalter 3"/>
          <p:cNvSpPr txBox="1">
            <a:spLocks/>
          </p:cNvSpPr>
          <p:nvPr/>
        </p:nvSpPr>
        <p:spPr>
          <a:xfrm>
            <a:off x="9193584" y="6525344"/>
            <a:ext cx="2159000" cy="258763"/>
          </a:xfrm>
          <a:prstGeom prst="rect">
            <a:avLst/>
          </a:prstGeom>
          <a:noFill/>
        </p:spPr>
        <p:txBody>
          <a:bodyPr/>
          <a:lstStyle>
            <a:defPPr>
              <a:defRPr lang="de-CH"/>
            </a:defPPr>
            <a:lvl1pPr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1pPr>
            <a:lvl2pPr marL="742950" indent="-28575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2pPr>
            <a:lvl3pPr marL="11430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3pPr>
            <a:lvl4pPr marL="16002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4pPr>
            <a:lvl5pPr marL="20574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5pPr>
            <a:lvl6pPr marL="25146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6pPr>
            <a:lvl7pPr marL="29718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7pPr>
            <a:lvl8pPr marL="34290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8pPr>
            <a:lvl9pPr marL="38862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9pPr>
          </a:lstStyle>
          <a:p>
            <a:pPr algn="r">
              <a:lnSpc>
                <a:spcPct val="100000"/>
              </a:lnSpc>
              <a:buClrTx/>
              <a:buFontTx/>
              <a:buNone/>
            </a:pPr>
            <a:r>
              <a:rPr lang="de-CH" altLang="de-DE" sz="800" i="1" dirty="0">
                <a:latin typeface="Arial" panose="020B0604020202020204" pitchFamily="34" charset="0"/>
                <a:cs typeface="Arial" panose="020B0604020202020204" pitchFamily="34" charset="0"/>
              </a:rPr>
              <a:t>Seite </a:t>
            </a:r>
            <a:fld id="{0A1B3AAD-3BAC-4CBA-A036-32738C55B2FA}" type="slidenum">
              <a:rPr lang="de-CH" altLang="de-DE" sz="800" i="1" smtClean="0">
                <a:latin typeface="Arial" panose="020B0604020202020204" pitchFamily="34" charset="0"/>
                <a:cs typeface="Arial" panose="020B0604020202020204" pitchFamily="34" charset="0"/>
              </a:rPr>
              <a:pPr algn="r">
                <a:lnSpc>
                  <a:spcPct val="100000"/>
                </a:lnSpc>
                <a:buClrTx/>
                <a:buFontTx/>
                <a:buNone/>
              </a:pPr>
              <a:t>11</a:t>
            </a:fld>
            <a:endParaRPr lang="de-CH" altLang="de-DE" sz="800" i="1" dirty="0">
              <a:latin typeface="Arial" panose="020B0604020202020204" pitchFamily="34" charset="0"/>
              <a:cs typeface="Arial" panose="020B0604020202020204" pitchFamily="34" charset="0"/>
            </a:endParaRPr>
          </a:p>
        </p:txBody>
      </p:sp>
      <p:pic>
        <p:nvPicPr>
          <p:cNvPr id="4" name="Inhaltsplatzhalter 3"/>
          <p:cNvPicPr>
            <a:picLocks noGrp="1" noChangeAspect="1"/>
          </p:cNvPicPr>
          <p:nvPr>
            <p:ph idx="1"/>
          </p:nvPr>
        </p:nvPicPr>
        <p:blipFill>
          <a:blip r:embed="rId3"/>
          <a:stretch>
            <a:fillRect/>
          </a:stretch>
        </p:blipFill>
        <p:spPr>
          <a:xfrm>
            <a:off x="677982" y="2317234"/>
            <a:ext cx="7177598" cy="4032250"/>
          </a:xfrm>
          <a:prstGeom prst="rect">
            <a:avLst/>
          </a:prstGeom>
        </p:spPr>
      </p:pic>
      <p:sp>
        <p:nvSpPr>
          <p:cNvPr id="5" name="Textfeld 4"/>
          <p:cNvSpPr txBox="1"/>
          <p:nvPr/>
        </p:nvSpPr>
        <p:spPr>
          <a:xfrm>
            <a:off x="767408" y="6237892"/>
            <a:ext cx="2912977" cy="215444"/>
          </a:xfrm>
          <a:prstGeom prst="rect">
            <a:avLst/>
          </a:prstGeom>
          <a:noFill/>
        </p:spPr>
        <p:txBody>
          <a:bodyPr wrap="none" rtlCol="0">
            <a:spAutoFit/>
          </a:bodyPr>
          <a:lstStyle/>
          <a:p>
            <a:r>
              <a:rPr lang="de-CH" sz="800" dirty="0"/>
              <a:t>Quelle: Windenergienutzung Kanton Schwyz, Grundlagen</a:t>
            </a:r>
          </a:p>
        </p:txBody>
      </p:sp>
    </p:spTree>
    <p:extLst>
      <p:ext uri="{BB962C8B-B14F-4D97-AF65-F5344CB8AC3E}">
        <p14:creationId xmlns:p14="http://schemas.microsoft.com/office/powerpoint/2010/main" val="499927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ChangeArrowheads="1"/>
          </p:cNvSpPr>
          <p:nvPr/>
        </p:nvSpPr>
        <p:spPr bwMode="auto">
          <a:xfrm>
            <a:off x="677982" y="1556792"/>
            <a:ext cx="10674602"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762000">
              <a:tabLst>
                <a:tab pos="355600" algn="l"/>
                <a:tab pos="533400" algn="l"/>
              </a:tabLst>
            </a:pPr>
            <a:r>
              <a:rPr lang="de-DE" sz="1600" dirty="0">
                <a:solidFill>
                  <a:srgbClr val="E2001A"/>
                </a:solidFill>
                <a:latin typeface="Arial" panose="020B0604020202020204" pitchFamily="34" charset="0"/>
                <a:ea typeface="+mj-ea"/>
                <a:cs typeface="Arial" panose="020B0604020202020204" pitchFamily="34" charset="0"/>
                <a:sym typeface="Wingdings" pitchFamily="2" charset="2"/>
              </a:rPr>
              <a:t>Studie Windenergienutzung im Kanton Schwyz</a:t>
            </a:r>
          </a:p>
          <a:p>
            <a:pPr defTabSz="762000">
              <a:tabLst>
                <a:tab pos="355600" algn="l"/>
                <a:tab pos="533400" algn="l"/>
              </a:tabLst>
            </a:pPr>
            <a:r>
              <a:rPr lang="de-CH" sz="2000" b="1" dirty="0">
                <a:solidFill>
                  <a:srgbClr val="E2001A"/>
                </a:solidFill>
                <a:latin typeface="Arial" panose="020B0604020202020204" pitchFamily="34" charset="0"/>
                <a:ea typeface="+mj-ea"/>
                <a:cs typeface="Arial" panose="020B0604020202020204" pitchFamily="34" charset="0"/>
                <a:sym typeface="Wingdings" pitchFamily="2" charset="2"/>
              </a:rPr>
              <a:t>Ergebnis der Flächenanalyse</a:t>
            </a:r>
            <a:endParaRPr lang="de-DE" sz="2000" dirty="0">
              <a:solidFill>
                <a:srgbClr val="E2001A"/>
              </a:solidFill>
              <a:latin typeface="Arial" panose="020B0604020202020204" pitchFamily="34" charset="0"/>
              <a:ea typeface="+mj-ea"/>
              <a:cs typeface="Arial" panose="020B0604020202020204" pitchFamily="34" charset="0"/>
              <a:sym typeface="Wingdings" pitchFamily="2" charset="2"/>
            </a:endParaRPr>
          </a:p>
        </p:txBody>
      </p:sp>
      <p:sp>
        <p:nvSpPr>
          <p:cNvPr id="8" name="Foliennummernplatzhalter 3"/>
          <p:cNvSpPr txBox="1">
            <a:spLocks/>
          </p:cNvSpPr>
          <p:nvPr/>
        </p:nvSpPr>
        <p:spPr>
          <a:xfrm>
            <a:off x="9193584" y="6525344"/>
            <a:ext cx="2159000" cy="258763"/>
          </a:xfrm>
          <a:prstGeom prst="rect">
            <a:avLst/>
          </a:prstGeom>
          <a:noFill/>
        </p:spPr>
        <p:txBody>
          <a:bodyPr/>
          <a:lstStyle>
            <a:defPPr>
              <a:defRPr lang="de-CH"/>
            </a:defPPr>
            <a:lvl1pPr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1pPr>
            <a:lvl2pPr marL="742950" indent="-28575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2pPr>
            <a:lvl3pPr marL="11430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3pPr>
            <a:lvl4pPr marL="16002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4pPr>
            <a:lvl5pPr marL="20574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5pPr>
            <a:lvl6pPr marL="25146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6pPr>
            <a:lvl7pPr marL="29718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7pPr>
            <a:lvl8pPr marL="34290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8pPr>
            <a:lvl9pPr marL="38862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9pPr>
          </a:lstStyle>
          <a:p>
            <a:pPr algn="r">
              <a:lnSpc>
                <a:spcPct val="100000"/>
              </a:lnSpc>
              <a:buClrTx/>
              <a:buFontTx/>
              <a:buNone/>
            </a:pPr>
            <a:r>
              <a:rPr lang="de-CH" altLang="de-DE" sz="800" i="1" dirty="0">
                <a:latin typeface="Arial" panose="020B0604020202020204" pitchFamily="34" charset="0"/>
                <a:cs typeface="Arial" panose="020B0604020202020204" pitchFamily="34" charset="0"/>
              </a:rPr>
              <a:t>Seite </a:t>
            </a:r>
            <a:fld id="{0A1B3AAD-3BAC-4CBA-A036-32738C55B2FA}" type="slidenum">
              <a:rPr lang="de-CH" altLang="de-DE" sz="800" i="1" smtClean="0">
                <a:latin typeface="Arial" panose="020B0604020202020204" pitchFamily="34" charset="0"/>
                <a:cs typeface="Arial" panose="020B0604020202020204" pitchFamily="34" charset="0"/>
              </a:rPr>
              <a:pPr algn="r">
                <a:lnSpc>
                  <a:spcPct val="100000"/>
                </a:lnSpc>
                <a:buClrTx/>
                <a:buFontTx/>
                <a:buNone/>
              </a:pPr>
              <a:t>12</a:t>
            </a:fld>
            <a:endParaRPr lang="de-CH" altLang="de-DE" sz="800" i="1" dirty="0">
              <a:latin typeface="Arial" panose="020B0604020202020204" pitchFamily="34" charset="0"/>
              <a:cs typeface="Arial" panose="020B0604020202020204" pitchFamily="34" charset="0"/>
            </a:endParaRPr>
          </a:p>
        </p:txBody>
      </p:sp>
      <p:sp>
        <p:nvSpPr>
          <p:cNvPr id="9" name="Textfeld 8"/>
          <p:cNvSpPr txBox="1"/>
          <p:nvPr/>
        </p:nvSpPr>
        <p:spPr>
          <a:xfrm>
            <a:off x="767408" y="6237892"/>
            <a:ext cx="2315057" cy="215444"/>
          </a:xfrm>
          <a:prstGeom prst="rect">
            <a:avLst/>
          </a:prstGeom>
          <a:noFill/>
        </p:spPr>
        <p:txBody>
          <a:bodyPr wrap="none" rtlCol="0">
            <a:spAutoFit/>
          </a:bodyPr>
          <a:lstStyle/>
          <a:p>
            <a:r>
              <a:rPr lang="de-CH" sz="800" dirty="0"/>
              <a:t>Quelle: Windenergienutzung Kanton Schwyz</a:t>
            </a:r>
          </a:p>
        </p:txBody>
      </p:sp>
      <p:pic>
        <p:nvPicPr>
          <p:cNvPr id="3" name="Grafik 2"/>
          <p:cNvPicPr>
            <a:picLocks noChangeAspect="1"/>
          </p:cNvPicPr>
          <p:nvPr/>
        </p:nvPicPr>
        <p:blipFill>
          <a:blip r:embed="rId3"/>
          <a:stretch>
            <a:fillRect/>
          </a:stretch>
        </p:blipFill>
        <p:spPr>
          <a:xfrm>
            <a:off x="766233" y="2276906"/>
            <a:ext cx="4753703" cy="3888398"/>
          </a:xfrm>
          <a:prstGeom prst="rect">
            <a:avLst/>
          </a:prstGeom>
        </p:spPr>
      </p:pic>
      <p:pic>
        <p:nvPicPr>
          <p:cNvPr id="4" name="Grafik 3"/>
          <p:cNvPicPr>
            <a:picLocks noChangeAspect="1"/>
          </p:cNvPicPr>
          <p:nvPr/>
        </p:nvPicPr>
        <p:blipFill>
          <a:blip r:embed="rId4"/>
          <a:stretch>
            <a:fillRect/>
          </a:stretch>
        </p:blipFill>
        <p:spPr>
          <a:xfrm>
            <a:off x="5807968" y="4465868"/>
            <a:ext cx="5660663" cy="1780584"/>
          </a:xfrm>
          <a:prstGeom prst="rect">
            <a:avLst/>
          </a:prstGeom>
        </p:spPr>
      </p:pic>
    </p:spTree>
    <p:extLst>
      <p:ext uri="{BB962C8B-B14F-4D97-AF65-F5344CB8AC3E}">
        <p14:creationId xmlns:p14="http://schemas.microsoft.com/office/powerpoint/2010/main" val="1210686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ChangeArrowheads="1"/>
          </p:cNvSpPr>
          <p:nvPr/>
        </p:nvSpPr>
        <p:spPr bwMode="auto">
          <a:xfrm>
            <a:off x="677982" y="1556792"/>
            <a:ext cx="10674602"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762000">
              <a:tabLst>
                <a:tab pos="355600" algn="l"/>
                <a:tab pos="533400" algn="l"/>
              </a:tabLst>
            </a:pPr>
            <a:r>
              <a:rPr lang="de-DE" sz="1600" dirty="0">
                <a:solidFill>
                  <a:srgbClr val="E2001A"/>
                </a:solidFill>
                <a:latin typeface="Arial" panose="020B0604020202020204" pitchFamily="34" charset="0"/>
                <a:ea typeface="+mj-ea"/>
                <a:cs typeface="Arial" panose="020B0604020202020204" pitchFamily="34" charset="0"/>
                <a:sym typeface="Wingdings" pitchFamily="2" charset="2"/>
              </a:rPr>
              <a:t>Studie Windenergienutzung im Kanton Schwyz</a:t>
            </a:r>
          </a:p>
          <a:p>
            <a:pPr defTabSz="762000">
              <a:tabLst>
                <a:tab pos="355600" algn="l"/>
                <a:tab pos="533400" algn="l"/>
              </a:tabLst>
            </a:pPr>
            <a:r>
              <a:rPr lang="de-CH" sz="2000" b="1" dirty="0">
                <a:solidFill>
                  <a:srgbClr val="E2001A"/>
                </a:solidFill>
                <a:latin typeface="Arial" panose="020B0604020202020204" pitchFamily="34" charset="0"/>
                <a:ea typeface="+mj-ea"/>
                <a:cs typeface="Arial" panose="020B0604020202020204" pitchFamily="34" charset="0"/>
                <a:sym typeface="Wingdings" pitchFamily="2" charset="2"/>
              </a:rPr>
              <a:t>Potenzialgebiete, Nachbewertung und Priorisierung</a:t>
            </a:r>
            <a:endParaRPr lang="de-DE" sz="2000" dirty="0">
              <a:solidFill>
                <a:srgbClr val="E2001A"/>
              </a:solidFill>
              <a:latin typeface="Arial" panose="020B0604020202020204" pitchFamily="34" charset="0"/>
              <a:ea typeface="+mj-ea"/>
              <a:cs typeface="Arial" panose="020B0604020202020204" pitchFamily="34" charset="0"/>
              <a:sym typeface="Wingdings" pitchFamily="2" charset="2"/>
            </a:endParaRPr>
          </a:p>
        </p:txBody>
      </p:sp>
      <p:sp>
        <p:nvSpPr>
          <p:cNvPr id="8" name="Foliennummernplatzhalter 3"/>
          <p:cNvSpPr txBox="1">
            <a:spLocks/>
          </p:cNvSpPr>
          <p:nvPr/>
        </p:nvSpPr>
        <p:spPr>
          <a:xfrm>
            <a:off x="9193584" y="6525344"/>
            <a:ext cx="2159000" cy="258763"/>
          </a:xfrm>
          <a:prstGeom prst="rect">
            <a:avLst/>
          </a:prstGeom>
          <a:noFill/>
        </p:spPr>
        <p:txBody>
          <a:bodyPr/>
          <a:lstStyle>
            <a:defPPr>
              <a:defRPr lang="de-CH"/>
            </a:defPPr>
            <a:lvl1pPr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1pPr>
            <a:lvl2pPr marL="742950" indent="-28575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2pPr>
            <a:lvl3pPr marL="11430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3pPr>
            <a:lvl4pPr marL="16002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4pPr>
            <a:lvl5pPr marL="20574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5pPr>
            <a:lvl6pPr marL="25146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6pPr>
            <a:lvl7pPr marL="29718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7pPr>
            <a:lvl8pPr marL="34290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8pPr>
            <a:lvl9pPr marL="38862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9pPr>
          </a:lstStyle>
          <a:p>
            <a:pPr algn="r">
              <a:lnSpc>
                <a:spcPct val="100000"/>
              </a:lnSpc>
              <a:buClrTx/>
              <a:buFontTx/>
              <a:buNone/>
            </a:pPr>
            <a:r>
              <a:rPr lang="de-CH" altLang="de-DE" sz="800" i="1" dirty="0">
                <a:latin typeface="Arial" panose="020B0604020202020204" pitchFamily="34" charset="0"/>
                <a:cs typeface="Arial" panose="020B0604020202020204" pitchFamily="34" charset="0"/>
              </a:rPr>
              <a:t>Seite </a:t>
            </a:r>
            <a:fld id="{0A1B3AAD-3BAC-4CBA-A036-32738C55B2FA}" type="slidenum">
              <a:rPr lang="de-CH" altLang="de-DE" sz="800" i="1" smtClean="0">
                <a:latin typeface="Arial" panose="020B0604020202020204" pitchFamily="34" charset="0"/>
                <a:cs typeface="Arial" panose="020B0604020202020204" pitchFamily="34" charset="0"/>
              </a:rPr>
              <a:pPr algn="r">
                <a:lnSpc>
                  <a:spcPct val="100000"/>
                </a:lnSpc>
                <a:buClrTx/>
                <a:buFontTx/>
                <a:buNone/>
              </a:pPr>
              <a:t>13</a:t>
            </a:fld>
            <a:endParaRPr lang="de-CH" altLang="de-DE" sz="800" i="1" dirty="0">
              <a:latin typeface="Arial" panose="020B0604020202020204" pitchFamily="34" charset="0"/>
              <a:cs typeface="Arial" panose="020B0604020202020204" pitchFamily="34" charset="0"/>
            </a:endParaRPr>
          </a:p>
        </p:txBody>
      </p:sp>
      <p:sp>
        <p:nvSpPr>
          <p:cNvPr id="9" name="Textfeld 8"/>
          <p:cNvSpPr txBox="1"/>
          <p:nvPr/>
        </p:nvSpPr>
        <p:spPr>
          <a:xfrm>
            <a:off x="3737789" y="6237892"/>
            <a:ext cx="2286203" cy="215444"/>
          </a:xfrm>
          <a:prstGeom prst="rect">
            <a:avLst/>
          </a:prstGeom>
          <a:noFill/>
        </p:spPr>
        <p:txBody>
          <a:bodyPr wrap="none" rtlCol="0">
            <a:spAutoFit/>
          </a:bodyPr>
          <a:lstStyle/>
          <a:p>
            <a:r>
              <a:rPr lang="de-CH" sz="800" dirty="0"/>
              <a:t>Quelle: Windenergienutzung Kanton Schwyz</a:t>
            </a:r>
          </a:p>
        </p:txBody>
      </p:sp>
      <p:pic>
        <p:nvPicPr>
          <p:cNvPr id="4" name="Grafik 3"/>
          <p:cNvPicPr>
            <a:picLocks noChangeAspect="1"/>
          </p:cNvPicPr>
          <p:nvPr/>
        </p:nvPicPr>
        <p:blipFill>
          <a:blip r:embed="rId3"/>
          <a:stretch>
            <a:fillRect/>
          </a:stretch>
        </p:blipFill>
        <p:spPr>
          <a:xfrm>
            <a:off x="3791744" y="2349892"/>
            <a:ext cx="4718663" cy="3888000"/>
          </a:xfrm>
          <a:prstGeom prst="rect">
            <a:avLst/>
          </a:prstGeom>
        </p:spPr>
      </p:pic>
    </p:spTree>
    <p:extLst>
      <p:ext uri="{BB962C8B-B14F-4D97-AF65-F5344CB8AC3E}">
        <p14:creationId xmlns:p14="http://schemas.microsoft.com/office/powerpoint/2010/main" val="356679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ChangeArrowheads="1"/>
          </p:cNvSpPr>
          <p:nvPr/>
        </p:nvSpPr>
        <p:spPr bwMode="auto">
          <a:xfrm>
            <a:off x="677982" y="1556792"/>
            <a:ext cx="10674602"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762000">
              <a:tabLst>
                <a:tab pos="355600" algn="l"/>
                <a:tab pos="533400" algn="l"/>
              </a:tabLst>
            </a:pPr>
            <a:r>
              <a:rPr lang="de-DE" sz="1600" dirty="0">
                <a:solidFill>
                  <a:srgbClr val="E2001A"/>
                </a:solidFill>
                <a:latin typeface="Arial" panose="020B0604020202020204" pitchFamily="34" charset="0"/>
                <a:ea typeface="+mj-ea"/>
                <a:cs typeface="Arial" panose="020B0604020202020204" pitchFamily="34" charset="0"/>
                <a:sym typeface="Wingdings" pitchFamily="2" charset="2"/>
              </a:rPr>
              <a:t>Studie Windenergienutzung im Kanton Schwyz</a:t>
            </a:r>
          </a:p>
          <a:p>
            <a:pPr defTabSz="762000">
              <a:tabLst>
                <a:tab pos="355600" algn="l"/>
                <a:tab pos="533400" algn="l"/>
              </a:tabLst>
            </a:pPr>
            <a:r>
              <a:rPr lang="de-CH" sz="2000" b="1" dirty="0">
                <a:solidFill>
                  <a:srgbClr val="E2001A"/>
                </a:solidFill>
                <a:latin typeface="Arial" panose="020B0604020202020204" pitchFamily="34" charset="0"/>
                <a:ea typeface="+mj-ea"/>
                <a:cs typeface="Arial" panose="020B0604020202020204" pitchFamily="34" charset="0"/>
                <a:sym typeface="Wingdings" pitchFamily="2" charset="2"/>
              </a:rPr>
              <a:t>Standorte </a:t>
            </a:r>
            <a:r>
              <a:rPr lang="de-DE" sz="2000" b="1" dirty="0">
                <a:solidFill>
                  <a:srgbClr val="E2001A"/>
                </a:solidFill>
                <a:latin typeface="Arial" panose="020B0604020202020204" pitchFamily="34" charset="0"/>
                <a:ea typeface="+mj-ea"/>
                <a:cs typeface="Arial" panose="020B0604020202020204" pitchFamily="34" charset="0"/>
                <a:sym typeface="Wingdings" pitchFamily="2" charset="2"/>
              </a:rPr>
              <a:t>–</a:t>
            </a:r>
            <a:r>
              <a:rPr lang="de-CH" sz="2000" b="1" dirty="0">
                <a:solidFill>
                  <a:srgbClr val="E2001A"/>
                </a:solidFill>
                <a:latin typeface="Arial" panose="020B0604020202020204" pitchFamily="34" charset="0"/>
                <a:ea typeface="+mj-ea"/>
                <a:cs typeface="Arial" panose="020B0604020202020204" pitchFamily="34" charset="0"/>
                <a:sym typeface="Wingdings" pitchFamily="2" charset="2"/>
              </a:rPr>
              <a:t> Bewertung</a:t>
            </a:r>
            <a:endParaRPr lang="de-DE" sz="2000" dirty="0">
              <a:solidFill>
                <a:srgbClr val="E2001A"/>
              </a:solidFill>
              <a:latin typeface="Arial" panose="020B0604020202020204" pitchFamily="34" charset="0"/>
              <a:ea typeface="+mj-ea"/>
              <a:cs typeface="Arial" panose="020B0604020202020204" pitchFamily="34" charset="0"/>
              <a:sym typeface="Wingdings" pitchFamily="2" charset="2"/>
            </a:endParaRPr>
          </a:p>
        </p:txBody>
      </p:sp>
      <p:sp>
        <p:nvSpPr>
          <p:cNvPr id="8" name="Foliennummernplatzhalter 3"/>
          <p:cNvSpPr txBox="1">
            <a:spLocks/>
          </p:cNvSpPr>
          <p:nvPr/>
        </p:nvSpPr>
        <p:spPr>
          <a:xfrm>
            <a:off x="9193584" y="6525344"/>
            <a:ext cx="2159000" cy="258763"/>
          </a:xfrm>
          <a:prstGeom prst="rect">
            <a:avLst/>
          </a:prstGeom>
          <a:noFill/>
        </p:spPr>
        <p:txBody>
          <a:bodyPr/>
          <a:lstStyle>
            <a:defPPr>
              <a:defRPr lang="de-CH"/>
            </a:defPPr>
            <a:lvl1pPr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1pPr>
            <a:lvl2pPr marL="742950" indent="-28575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2pPr>
            <a:lvl3pPr marL="11430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3pPr>
            <a:lvl4pPr marL="16002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4pPr>
            <a:lvl5pPr marL="20574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5pPr>
            <a:lvl6pPr marL="25146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6pPr>
            <a:lvl7pPr marL="29718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7pPr>
            <a:lvl8pPr marL="34290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8pPr>
            <a:lvl9pPr marL="38862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9pPr>
          </a:lstStyle>
          <a:p>
            <a:pPr algn="r">
              <a:lnSpc>
                <a:spcPct val="100000"/>
              </a:lnSpc>
              <a:buClrTx/>
              <a:buFontTx/>
              <a:buNone/>
            </a:pPr>
            <a:r>
              <a:rPr lang="de-CH" altLang="de-DE" sz="800" i="1" dirty="0">
                <a:latin typeface="Arial" panose="020B0604020202020204" pitchFamily="34" charset="0"/>
                <a:cs typeface="Arial" panose="020B0604020202020204" pitchFamily="34" charset="0"/>
              </a:rPr>
              <a:t>Seite </a:t>
            </a:r>
            <a:fld id="{0A1B3AAD-3BAC-4CBA-A036-32738C55B2FA}" type="slidenum">
              <a:rPr lang="de-CH" altLang="de-DE" sz="800" i="1" smtClean="0">
                <a:latin typeface="Arial" panose="020B0604020202020204" pitchFamily="34" charset="0"/>
                <a:cs typeface="Arial" panose="020B0604020202020204" pitchFamily="34" charset="0"/>
              </a:rPr>
              <a:pPr algn="r">
                <a:lnSpc>
                  <a:spcPct val="100000"/>
                </a:lnSpc>
                <a:buClrTx/>
                <a:buFontTx/>
                <a:buNone/>
              </a:pPr>
              <a:t>14</a:t>
            </a:fld>
            <a:endParaRPr lang="de-CH" altLang="de-DE" sz="800" i="1" dirty="0">
              <a:latin typeface="Arial" panose="020B0604020202020204" pitchFamily="34" charset="0"/>
              <a:cs typeface="Arial" panose="020B0604020202020204" pitchFamily="34" charset="0"/>
            </a:endParaRPr>
          </a:p>
        </p:txBody>
      </p:sp>
      <p:pic>
        <p:nvPicPr>
          <p:cNvPr id="6" name="Inhaltsplatzhalter 5"/>
          <p:cNvPicPr>
            <a:picLocks noGrp="1" noChangeAspect="1"/>
          </p:cNvPicPr>
          <p:nvPr>
            <p:ph idx="1"/>
          </p:nvPr>
        </p:nvPicPr>
        <p:blipFill>
          <a:blip r:embed="rId3"/>
          <a:stretch>
            <a:fillRect/>
          </a:stretch>
        </p:blipFill>
        <p:spPr>
          <a:xfrm>
            <a:off x="2927648" y="2208425"/>
            <a:ext cx="6488466" cy="4032250"/>
          </a:xfrm>
          <a:prstGeom prst="rect">
            <a:avLst/>
          </a:prstGeom>
        </p:spPr>
      </p:pic>
      <p:sp>
        <p:nvSpPr>
          <p:cNvPr id="9" name="Textfeld 8"/>
          <p:cNvSpPr txBox="1"/>
          <p:nvPr/>
        </p:nvSpPr>
        <p:spPr>
          <a:xfrm>
            <a:off x="3011501" y="6237892"/>
            <a:ext cx="3084499" cy="215444"/>
          </a:xfrm>
          <a:prstGeom prst="rect">
            <a:avLst/>
          </a:prstGeom>
          <a:noFill/>
        </p:spPr>
        <p:txBody>
          <a:bodyPr wrap="none" rtlCol="0">
            <a:spAutoFit/>
          </a:bodyPr>
          <a:lstStyle/>
          <a:p>
            <a:r>
              <a:rPr lang="de-CH" sz="800" dirty="0"/>
              <a:t>Quelle: Windenergienutzung Kanton Schwyz, Synthesebericht</a:t>
            </a:r>
          </a:p>
        </p:txBody>
      </p:sp>
    </p:spTree>
    <p:extLst>
      <p:ext uri="{BB962C8B-B14F-4D97-AF65-F5344CB8AC3E}">
        <p14:creationId xmlns:p14="http://schemas.microsoft.com/office/powerpoint/2010/main" val="1096231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ChangeArrowheads="1"/>
          </p:cNvSpPr>
          <p:nvPr/>
        </p:nvSpPr>
        <p:spPr bwMode="auto">
          <a:xfrm>
            <a:off x="677982" y="1556792"/>
            <a:ext cx="10674602"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762000">
              <a:tabLst>
                <a:tab pos="355600" algn="l"/>
                <a:tab pos="533400" algn="l"/>
              </a:tabLst>
            </a:pPr>
            <a:r>
              <a:rPr lang="de-DE" sz="1600" dirty="0">
                <a:solidFill>
                  <a:srgbClr val="E2001A"/>
                </a:solidFill>
                <a:latin typeface="Arial" panose="020B0604020202020204" pitchFamily="34" charset="0"/>
                <a:ea typeface="+mj-ea"/>
                <a:cs typeface="Arial" panose="020B0604020202020204" pitchFamily="34" charset="0"/>
                <a:sym typeface="Wingdings" pitchFamily="2" charset="2"/>
              </a:rPr>
              <a:t>Studie Windenergienutzung im Kanton Schwyz</a:t>
            </a:r>
          </a:p>
          <a:p>
            <a:pPr defTabSz="762000">
              <a:tabLst>
                <a:tab pos="355600" algn="l"/>
                <a:tab pos="533400" algn="l"/>
              </a:tabLst>
            </a:pPr>
            <a:r>
              <a:rPr lang="de-CH" sz="2000" b="1" dirty="0">
                <a:solidFill>
                  <a:srgbClr val="E2001A"/>
                </a:solidFill>
                <a:latin typeface="Arial" panose="020B0604020202020204" pitchFamily="34" charset="0"/>
                <a:ea typeface="+mj-ea"/>
                <a:cs typeface="Arial" panose="020B0604020202020204" pitchFamily="34" charset="0"/>
                <a:sym typeface="Wingdings" pitchFamily="2" charset="2"/>
              </a:rPr>
              <a:t>Überführung in Richtplananpassung 2022</a:t>
            </a:r>
            <a:endParaRPr lang="de-DE" sz="2000" dirty="0">
              <a:solidFill>
                <a:srgbClr val="E2001A"/>
              </a:solidFill>
              <a:latin typeface="Arial" panose="020B0604020202020204" pitchFamily="34" charset="0"/>
              <a:ea typeface="+mj-ea"/>
              <a:cs typeface="Arial" panose="020B0604020202020204" pitchFamily="34" charset="0"/>
              <a:sym typeface="Wingdings" pitchFamily="2" charset="2"/>
            </a:endParaRPr>
          </a:p>
        </p:txBody>
      </p:sp>
      <p:sp>
        <p:nvSpPr>
          <p:cNvPr id="8" name="Foliennummernplatzhalter 3"/>
          <p:cNvSpPr txBox="1">
            <a:spLocks/>
          </p:cNvSpPr>
          <p:nvPr/>
        </p:nvSpPr>
        <p:spPr>
          <a:xfrm>
            <a:off x="9193584" y="6525344"/>
            <a:ext cx="2159000" cy="258763"/>
          </a:xfrm>
          <a:prstGeom prst="rect">
            <a:avLst/>
          </a:prstGeom>
          <a:noFill/>
        </p:spPr>
        <p:txBody>
          <a:bodyPr/>
          <a:lstStyle>
            <a:defPPr>
              <a:defRPr lang="de-CH"/>
            </a:defPPr>
            <a:lvl1pPr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1pPr>
            <a:lvl2pPr marL="742950" indent="-28575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2pPr>
            <a:lvl3pPr marL="11430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3pPr>
            <a:lvl4pPr marL="16002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4pPr>
            <a:lvl5pPr marL="20574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5pPr>
            <a:lvl6pPr marL="25146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6pPr>
            <a:lvl7pPr marL="29718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7pPr>
            <a:lvl8pPr marL="34290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8pPr>
            <a:lvl9pPr marL="38862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9pPr>
          </a:lstStyle>
          <a:p>
            <a:pPr algn="r">
              <a:lnSpc>
                <a:spcPct val="100000"/>
              </a:lnSpc>
              <a:buClrTx/>
              <a:buFontTx/>
              <a:buNone/>
            </a:pPr>
            <a:r>
              <a:rPr lang="de-CH" altLang="de-DE" sz="800" i="1" dirty="0">
                <a:latin typeface="Arial" panose="020B0604020202020204" pitchFamily="34" charset="0"/>
                <a:cs typeface="Arial" panose="020B0604020202020204" pitchFamily="34" charset="0"/>
              </a:rPr>
              <a:t>Seite </a:t>
            </a:r>
            <a:fld id="{0A1B3AAD-3BAC-4CBA-A036-32738C55B2FA}" type="slidenum">
              <a:rPr lang="de-CH" altLang="de-DE" sz="800" i="1" smtClean="0">
                <a:latin typeface="Arial" panose="020B0604020202020204" pitchFamily="34" charset="0"/>
                <a:cs typeface="Arial" panose="020B0604020202020204" pitchFamily="34" charset="0"/>
              </a:rPr>
              <a:pPr algn="r">
                <a:lnSpc>
                  <a:spcPct val="100000"/>
                </a:lnSpc>
                <a:buClrTx/>
                <a:buFontTx/>
                <a:buNone/>
              </a:pPr>
              <a:t>15</a:t>
            </a:fld>
            <a:endParaRPr lang="de-CH" altLang="de-DE" sz="800" i="1" dirty="0">
              <a:latin typeface="Arial" panose="020B0604020202020204" pitchFamily="34" charset="0"/>
              <a:cs typeface="Arial" panose="020B0604020202020204" pitchFamily="34" charset="0"/>
            </a:endParaRPr>
          </a:p>
        </p:txBody>
      </p:sp>
      <p:sp>
        <p:nvSpPr>
          <p:cNvPr id="5" name="Textfeld 4"/>
          <p:cNvSpPr txBox="1"/>
          <p:nvPr/>
        </p:nvSpPr>
        <p:spPr>
          <a:xfrm>
            <a:off x="767408" y="6237892"/>
            <a:ext cx="3324949" cy="215444"/>
          </a:xfrm>
          <a:prstGeom prst="rect">
            <a:avLst/>
          </a:prstGeom>
          <a:noFill/>
        </p:spPr>
        <p:txBody>
          <a:bodyPr wrap="none" rtlCol="0">
            <a:spAutoFit/>
          </a:bodyPr>
          <a:lstStyle/>
          <a:p>
            <a:r>
              <a:rPr lang="de-CH" sz="800" dirty="0"/>
              <a:t>Quelle: Windenergienutzung Kanton Schwyz, Synthesebericht / ARE</a:t>
            </a:r>
          </a:p>
        </p:txBody>
      </p:sp>
      <p:pic>
        <p:nvPicPr>
          <p:cNvPr id="6" name="Inhaltsplatzhalter 2"/>
          <p:cNvPicPr>
            <a:picLocks noChangeAspect="1"/>
          </p:cNvPicPr>
          <p:nvPr/>
        </p:nvPicPr>
        <p:blipFill>
          <a:blip r:embed="rId3"/>
          <a:stretch>
            <a:fillRect/>
          </a:stretch>
        </p:blipFill>
        <p:spPr>
          <a:xfrm>
            <a:off x="767408" y="2205062"/>
            <a:ext cx="10396030" cy="4032250"/>
          </a:xfrm>
          <a:prstGeom prst="rect">
            <a:avLst/>
          </a:prstGeom>
        </p:spPr>
      </p:pic>
    </p:spTree>
    <p:extLst>
      <p:ext uri="{BB962C8B-B14F-4D97-AF65-F5344CB8AC3E}">
        <p14:creationId xmlns:p14="http://schemas.microsoft.com/office/powerpoint/2010/main" val="1859687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ChangeArrowheads="1"/>
          </p:cNvSpPr>
          <p:nvPr/>
        </p:nvSpPr>
        <p:spPr bwMode="auto">
          <a:xfrm>
            <a:off x="677982" y="1556792"/>
            <a:ext cx="10674602"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762000">
              <a:tabLst>
                <a:tab pos="355600" algn="l"/>
                <a:tab pos="533400" algn="l"/>
              </a:tabLst>
            </a:pPr>
            <a:r>
              <a:rPr lang="de-DE" sz="1600" dirty="0">
                <a:solidFill>
                  <a:srgbClr val="E2001A"/>
                </a:solidFill>
                <a:latin typeface="Arial" panose="020B0604020202020204" pitchFamily="34" charset="0"/>
                <a:ea typeface="+mj-ea"/>
                <a:cs typeface="Arial" panose="020B0604020202020204" pitchFamily="34" charset="0"/>
                <a:sym typeface="Wingdings" pitchFamily="2" charset="2"/>
              </a:rPr>
              <a:t>Richtplananpassung 2022</a:t>
            </a:r>
          </a:p>
          <a:p>
            <a:pPr defTabSz="762000">
              <a:tabLst>
                <a:tab pos="355600" algn="l"/>
                <a:tab pos="533400" algn="l"/>
              </a:tabLst>
            </a:pPr>
            <a:r>
              <a:rPr lang="de-CH" sz="2000" b="1" dirty="0">
                <a:solidFill>
                  <a:srgbClr val="E2001A"/>
                </a:solidFill>
                <a:latin typeface="Arial" panose="020B0604020202020204" pitchFamily="34" charset="0"/>
                <a:ea typeface="+mj-ea"/>
                <a:cs typeface="Arial" panose="020B0604020202020204" pitchFamily="34" charset="0"/>
                <a:sym typeface="Wingdings" pitchFamily="2" charset="2"/>
              </a:rPr>
              <a:t>Standorte</a:t>
            </a:r>
            <a:endParaRPr lang="de-DE" sz="2000" dirty="0">
              <a:solidFill>
                <a:srgbClr val="E2001A"/>
              </a:solidFill>
              <a:latin typeface="Arial" panose="020B0604020202020204" pitchFamily="34" charset="0"/>
              <a:ea typeface="+mj-ea"/>
              <a:cs typeface="Arial" panose="020B0604020202020204" pitchFamily="34" charset="0"/>
              <a:sym typeface="Wingdings" pitchFamily="2" charset="2"/>
            </a:endParaRPr>
          </a:p>
        </p:txBody>
      </p:sp>
      <p:sp>
        <p:nvSpPr>
          <p:cNvPr id="8" name="Foliennummernplatzhalter 3"/>
          <p:cNvSpPr txBox="1">
            <a:spLocks/>
          </p:cNvSpPr>
          <p:nvPr/>
        </p:nvSpPr>
        <p:spPr>
          <a:xfrm>
            <a:off x="9193584" y="6525344"/>
            <a:ext cx="2159000" cy="258763"/>
          </a:xfrm>
          <a:prstGeom prst="rect">
            <a:avLst/>
          </a:prstGeom>
          <a:noFill/>
        </p:spPr>
        <p:txBody>
          <a:bodyPr/>
          <a:lstStyle>
            <a:defPPr>
              <a:defRPr lang="de-CH"/>
            </a:defPPr>
            <a:lvl1pPr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1pPr>
            <a:lvl2pPr marL="742950" indent="-28575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2pPr>
            <a:lvl3pPr marL="11430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3pPr>
            <a:lvl4pPr marL="16002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4pPr>
            <a:lvl5pPr marL="20574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5pPr>
            <a:lvl6pPr marL="25146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6pPr>
            <a:lvl7pPr marL="29718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7pPr>
            <a:lvl8pPr marL="34290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8pPr>
            <a:lvl9pPr marL="38862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9pPr>
          </a:lstStyle>
          <a:p>
            <a:pPr algn="r">
              <a:lnSpc>
                <a:spcPct val="100000"/>
              </a:lnSpc>
              <a:buClrTx/>
              <a:buFontTx/>
              <a:buNone/>
            </a:pPr>
            <a:r>
              <a:rPr lang="de-CH" altLang="de-DE" sz="800" i="1" dirty="0">
                <a:latin typeface="Arial" panose="020B0604020202020204" pitchFamily="34" charset="0"/>
                <a:cs typeface="Arial" panose="020B0604020202020204" pitchFamily="34" charset="0"/>
              </a:rPr>
              <a:t>Seite </a:t>
            </a:r>
            <a:fld id="{0A1B3AAD-3BAC-4CBA-A036-32738C55B2FA}" type="slidenum">
              <a:rPr lang="de-CH" altLang="de-DE" sz="800" i="1" smtClean="0">
                <a:latin typeface="Arial" panose="020B0604020202020204" pitchFamily="34" charset="0"/>
                <a:cs typeface="Arial" panose="020B0604020202020204" pitchFamily="34" charset="0"/>
              </a:rPr>
              <a:pPr algn="r">
                <a:lnSpc>
                  <a:spcPct val="100000"/>
                </a:lnSpc>
                <a:buClrTx/>
                <a:buFontTx/>
                <a:buNone/>
              </a:pPr>
              <a:t>16</a:t>
            </a:fld>
            <a:endParaRPr lang="de-CH" altLang="de-DE" sz="800" i="1" dirty="0">
              <a:latin typeface="Arial" panose="020B0604020202020204" pitchFamily="34" charset="0"/>
              <a:cs typeface="Arial" panose="020B0604020202020204" pitchFamily="34" charset="0"/>
            </a:endParaRPr>
          </a:p>
        </p:txBody>
      </p:sp>
      <p:sp>
        <p:nvSpPr>
          <p:cNvPr id="5" name="Textfeld 4"/>
          <p:cNvSpPr txBox="1"/>
          <p:nvPr/>
        </p:nvSpPr>
        <p:spPr>
          <a:xfrm>
            <a:off x="767408" y="6237892"/>
            <a:ext cx="780983" cy="215444"/>
          </a:xfrm>
          <a:prstGeom prst="rect">
            <a:avLst/>
          </a:prstGeom>
          <a:noFill/>
        </p:spPr>
        <p:txBody>
          <a:bodyPr wrap="none" rtlCol="0">
            <a:spAutoFit/>
          </a:bodyPr>
          <a:lstStyle/>
          <a:p>
            <a:r>
              <a:rPr lang="de-CH" sz="800" dirty="0"/>
              <a:t>Quelle: ARE</a:t>
            </a:r>
          </a:p>
        </p:txBody>
      </p:sp>
      <p:pic>
        <p:nvPicPr>
          <p:cNvPr id="3" name="Inhaltsplatzhalter 2"/>
          <p:cNvPicPr>
            <a:picLocks noGrp="1" noChangeAspect="1"/>
          </p:cNvPicPr>
          <p:nvPr>
            <p:ph idx="1"/>
          </p:nvPr>
        </p:nvPicPr>
        <p:blipFill>
          <a:blip r:embed="rId3"/>
          <a:stretch>
            <a:fillRect/>
          </a:stretch>
        </p:blipFill>
        <p:spPr>
          <a:xfrm>
            <a:off x="767408" y="2205062"/>
            <a:ext cx="7448932" cy="4032250"/>
          </a:xfrm>
          <a:prstGeom prst="rect">
            <a:avLst/>
          </a:prstGeom>
        </p:spPr>
      </p:pic>
    </p:spTree>
    <p:extLst>
      <p:ext uri="{BB962C8B-B14F-4D97-AF65-F5344CB8AC3E}">
        <p14:creationId xmlns:p14="http://schemas.microsoft.com/office/powerpoint/2010/main" val="3594647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ChangeArrowheads="1"/>
          </p:cNvSpPr>
          <p:nvPr/>
        </p:nvSpPr>
        <p:spPr bwMode="auto">
          <a:xfrm>
            <a:off x="677982" y="1556792"/>
            <a:ext cx="10674602"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762000">
              <a:tabLst>
                <a:tab pos="355600" algn="l"/>
                <a:tab pos="533400" algn="l"/>
              </a:tabLst>
            </a:pPr>
            <a:r>
              <a:rPr lang="de-DE" sz="1600" dirty="0">
                <a:solidFill>
                  <a:srgbClr val="E2001A"/>
                </a:solidFill>
                <a:latin typeface="Arial" panose="020B0604020202020204" pitchFamily="34" charset="0"/>
                <a:ea typeface="+mj-ea"/>
                <a:cs typeface="Arial" panose="020B0604020202020204" pitchFamily="34" charset="0"/>
                <a:sym typeface="Wingdings" pitchFamily="2" charset="2"/>
              </a:rPr>
              <a:t>Richtplananpassung 2022</a:t>
            </a:r>
          </a:p>
          <a:p>
            <a:pPr defTabSz="762000">
              <a:tabLst>
                <a:tab pos="355600" algn="l"/>
                <a:tab pos="533400" algn="l"/>
              </a:tabLst>
            </a:pPr>
            <a:r>
              <a:rPr lang="de-CH" sz="2000" b="1" dirty="0">
                <a:solidFill>
                  <a:srgbClr val="E2001A"/>
                </a:solidFill>
                <a:latin typeface="Arial" panose="020B0604020202020204" pitchFamily="34" charset="0"/>
                <a:ea typeface="+mj-ea"/>
                <a:cs typeface="Arial" panose="020B0604020202020204" pitchFamily="34" charset="0"/>
                <a:sym typeface="Wingdings" pitchFamily="2" charset="2"/>
              </a:rPr>
              <a:t>Ergebnisse der öffentlichen Mitwirkung</a:t>
            </a:r>
            <a:endParaRPr lang="de-DE" sz="2000" dirty="0">
              <a:solidFill>
                <a:srgbClr val="E2001A"/>
              </a:solidFill>
              <a:latin typeface="Arial" panose="020B0604020202020204" pitchFamily="34" charset="0"/>
              <a:ea typeface="+mj-ea"/>
              <a:cs typeface="Arial" panose="020B0604020202020204" pitchFamily="34" charset="0"/>
              <a:sym typeface="Wingdings" pitchFamily="2" charset="2"/>
            </a:endParaRPr>
          </a:p>
        </p:txBody>
      </p:sp>
      <p:sp>
        <p:nvSpPr>
          <p:cNvPr id="8" name="Foliennummernplatzhalter 3"/>
          <p:cNvSpPr txBox="1">
            <a:spLocks/>
          </p:cNvSpPr>
          <p:nvPr/>
        </p:nvSpPr>
        <p:spPr>
          <a:xfrm>
            <a:off x="9193584" y="6525344"/>
            <a:ext cx="2159000" cy="258763"/>
          </a:xfrm>
          <a:prstGeom prst="rect">
            <a:avLst/>
          </a:prstGeom>
          <a:noFill/>
        </p:spPr>
        <p:txBody>
          <a:bodyPr/>
          <a:lstStyle>
            <a:defPPr>
              <a:defRPr lang="de-CH"/>
            </a:defPPr>
            <a:lvl1pPr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1pPr>
            <a:lvl2pPr marL="742950" indent="-28575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2pPr>
            <a:lvl3pPr marL="11430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3pPr>
            <a:lvl4pPr marL="16002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4pPr>
            <a:lvl5pPr marL="20574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5pPr>
            <a:lvl6pPr marL="25146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6pPr>
            <a:lvl7pPr marL="29718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7pPr>
            <a:lvl8pPr marL="34290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8pPr>
            <a:lvl9pPr marL="38862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9pPr>
          </a:lstStyle>
          <a:p>
            <a:pPr algn="r">
              <a:lnSpc>
                <a:spcPct val="100000"/>
              </a:lnSpc>
              <a:buClrTx/>
              <a:buFontTx/>
              <a:buNone/>
            </a:pPr>
            <a:r>
              <a:rPr lang="de-CH" altLang="de-DE" sz="800" i="1" dirty="0">
                <a:latin typeface="Arial" panose="020B0604020202020204" pitchFamily="34" charset="0"/>
                <a:cs typeface="Arial" panose="020B0604020202020204" pitchFamily="34" charset="0"/>
              </a:rPr>
              <a:t>Seite </a:t>
            </a:r>
            <a:fld id="{0A1B3AAD-3BAC-4CBA-A036-32738C55B2FA}" type="slidenum">
              <a:rPr lang="de-CH" altLang="de-DE" sz="800" i="1" smtClean="0">
                <a:latin typeface="Arial" panose="020B0604020202020204" pitchFamily="34" charset="0"/>
                <a:cs typeface="Arial" panose="020B0604020202020204" pitchFamily="34" charset="0"/>
              </a:rPr>
              <a:pPr algn="r">
                <a:lnSpc>
                  <a:spcPct val="100000"/>
                </a:lnSpc>
                <a:buClrTx/>
                <a:buFontTx/>
                <a:buNone/>
              </a:pPr>
              <a:t>17</a:t>
            </a:fld>
            <a:endParaRPr lang="de-CH" altLang="de-DE" sz="800" i="1" dirty="0">
              <a:latin typeface="Arial" panose="020B0604020202020204" pitchFamily="34" charset="0"/>
              <a:cs typeface="Arial" panose="020B0604020202020204" pitchFamily="34" charset="0"/>
            </a:endParaRPr>
          </a:p>
        </p:txBody>
      </p:sp>
      <p:sp>
        <p:nvSpPr>
          <p:cNvPr id="5" name="Textfeld 4"/>
          <p:cNvSpPr txBox="1"/>
          <p:nvPr/>
        </p:nvSpPr>
        <p:spPr>
          <a:xfrm>
            <a:off x="767408" y="6237892"/>
            <a:ext cx="1176925" cy="215444"/>
          </a:xfrm>
          <a:prstGeom prst="rect">
            <a:avLst/>
          </a:prstGeom>
          <a:noFill/>
        </p:spPr>
        <p:txBody>
          <a:bodyPr wrap="none" rtlCol="0">
            <a:spAutoFit/>
          </a:bodyPr>
          <a:lstStyle/>
          <a:p>
            <a:r>
              <a:rPr lang="de-CH" sz="800" dirty="0"/>
              <a:t>Quelle: ARE / Medien</a:t>
            </a:r>
          </a:p>
        </p:txBody>
      </p:sp>
      <p:pic>
        <p:nvPicPr>
          <p:cNvPr id="10" name="Grafik 9"/>
          <p:cNvPicPr>
            <a:picLocks noChangeAspect="1"/>
          </p:cNvPicPr>
          <p:nvPr/>
        </p:nvPicPr>
        <p:blipFill>
          <a:blip r:embed="rId3"/>
          <a:stretch>
            <a:fillRect/>
          </a:stretch>
        </p:blipFill>
        <p:spPr>
          <a:xfrm>
            <a:off x="7536160" y="3033246"/>
            <a:ext cx="3183607" cy="3312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Inhaltsplatzhalter 1"/>
          <p:cNvSpPr>
            <a:spLocks noGrp="1"/>
          </p:cNvSpPr>
          <p:nvPr>
            <p:ph idx="1"/>
          </p:nvPr>
        </p:nvSpPr>
        <p:spPr/>
        <p:txBody>
          <a:bodyPr/>
          <a:lstStyle/>
          <a:p>
            <a:endParaRPr lang="de-CH" sz="1600" dirty="0"/>
          </a:p>
          <a:p>
            <a:r>
              <a:rPr lang="de-CH" sz="1600" dirty="0"/>
              <a:t>Befürwortende Eingaben zur Windenergie 30, ablehnend 220 (davon 150 auf einer Vorlage)</a:t>
            </a:r>
            <a:br>
              <a:rPr lang="de-CH" sz="1600" dirty="0"/>
            </a:br>
            <a:endParaRPr lang="de-CH" sz="1600" dirty="0"/>
          </a:p>
          <a:p>
            <a:r>
              <a:rPr lang="de-CH" sz="1600" dirty="0"/>
              <a:t>Umfrage Höfner Volksblatt</a:t>
            </a:r>
            <a:br>
              <a:rPr lang="de-CH" sz="1600" dirty="0"/>
            </a:br>
            <a:endParaRPr lang="de-CH" sz="1600" dirty="0"/>
          </a:p>
          <a:p>
            <a:pPr lvl="1">
              <a:spcAft>
                <a:spcPts val="600"/>
              </a:spcAft>
              <a:buClrTx/>
              <a:buFont typeface="Arial" panose="020B0604020202020204" pitchFamily="34" charset="0"/>
              <a:buChar char="•"/>
            </a:pPr>
            <a:r>
              <a:rPr lang="de-CH" sz="1600" kern="1200" dirty="0"/>
              <a:t>76% sind für Windturbinen im Kanton Schwyz</a:t>
            </a:r>
          </a:p>
          <a:p>
            <a:pPr lvl="1">
              <a:spcAft>
                <a:spcPts val="600"/>
              </a:spcAft>
              <a:buClrTx/>
              <a:buFont typeface="Arial" panose="020B0604020202020204" pitchFamily="34" charset="0"/>
              <a:buChar char="•"/>
            </a:pPr>
            <a:r>
              <a:rPr lang="de-DE" sz="1600" kern="1200" dirty="0"/>
              <a:t>4% keine Aussage</a:t>
            </a:r>
            <a:endParaRPr lang="de-CH" sz="1600" kern="1200" dirty="0"/>
          </a:p>
          <a:p>
            <a:pPr lvl="1">
              <a:spcAft>
                <a:spcPts val="600"/>
              </a:spcAft>
              <a:buClrTx/>
              <a:buFont typeface="Arial" panose="020B0604020202020204" pitchFamily="34" charset="0"/>
              <a:buChar char="•"/>
            </a:pPr>
            <a:r>
              <a:rPr lang="de-DE" sz="1600" kern="1200" dirty="0"/>
              <a:t>13% eher gegen Windturbinen</a:t>
            </a:r>
          </a:p>
          <a:p>
            <a:pPr lvl="1">
              <a:spcAft>
                <a:spcPts val="600"/>
              </a:spcAft>
              <a:buClrTx/>
              <a:buFont typeface="Arial" panose="020B0604020202020204" pitchFamily="34" charset="0"/>
              <a:buChar char="•"/>
            </a:pPr>
            <a:r>
              <a:rPr lang="de-DE" sz="1600" kern="1200" dirty="0"/>
              <a:t>7% klar gegen Windturbinen</a:t>
            </a:r>
          </a:p>
          <a:p>
            <a:pPr lvl="1">
              <a:spcAft>
                <a:spcPts val="600"/>
              </a:spcAft>
              <a:buClrTx/>
              <a:buFont typeface="Arial" panose="020B0604020202020204" pitchFamily="34" charset="0"/>
              <a:buChar char="•"/>
            </a:pPr>
            <a:endParaRPr lang="de-DE" sz="1600" kern="1200" dirty="0"/>
          </a:p>
          <a:p>
            <a:pPr marL="457200" lvl="1" indent="0">
              <a:spcAft>
                <a:spcPts val="600"/>
              </a:spcAft>
              <a:buClrTx/>
              <a:buFontTx/>
              <a:buNone/>
            </a:pPr>
            <a:r>
              <a:rPr lang="de-DE" sz="1600" kern="1200" dirty="0">
                <a:sym typeface="Wingdings" panose="05000000000000000000" pitchFamily="2" charset="2"/>
              </a:rPr>
              <a:t> </a:t>
            </a:r>
            <a:r>
              <a:rPr lang="de-CH" sz="1600" kern="1200" dirty="0">
                <a:sym typeface="Wingdings" panose="05000000000000000000" pitchFamily="2" charset="2"/>
              </a:rPr>
              <a:t>Gemäss Umfrage ¾ für Windenergie</a:t>
            </a:r>
            <a:endParaRPr lang="de-CH" sz="1600" kern="1200" dirty="0"/>
          </a:p>
          <a:p>
            <a:pPr marL="0" indent="0">
              <a:buNone/>
            </a:pPr>
            <a:br>
              <a:rPr lang="de-CH" dirty="0"/>
            </a:br>
            <a:endParaRPr lang="de-CH" dirty="0"/>
          </a:p>
        </p:txBody>
      </p:sp>
    </p:spTree>
    <p:extLst>
      <p:ext uri="{BB962C8B-B14F-4D97-AF65-F5344CB8AC3E}">
        <p14:creationId xmlns:p14="http://schemas.microsoft.com/office/powerpoint/2010/main" val="339640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ChangeArrowheads="1"/>
          </p:cNvSpPr>
          <p:nvPr/>
        </p:nvSpPr>
        <p:spPr bwMode="auto">
          <a:xfrm>
            <a:off x="677982" y="1556792"/>
            <a:ext cx="10674602"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762000">
              <a:tabLst>
                <a:tab pos="355600" algn="l"/>
                <a:tab pos="533400" algn="l"/>
              </a:tabLst>
            </a:pPr>
            <a:r>
              <a:rPr lang="de-DE" sz="1600" dirty="0">
                <a:solidFill>
                  <a:srgbClr val="E2001A"/>
                </a:solidFill>
                <a:latin typeface="Arial" panose="020B0604020202020204" pitchFamily="34" charset="0"/>
                <a:ea typeface="+mj-ea"/>
                <a:cs typeface="Arial" panose="020B0604020202020204" pitchFamily="34" charset="0"/>
                <a:sym typeface="Wingdings" pitchFamily="2" charset="2"/>
              </a:rPr>
              <a:t>Richtplananpassung 2022</a:t>
            </a:r>
          </a:p>
          <a:p>
            <a:pPr defTabSz="762000">
              <a:tabLst>
                <a:tab pos="355600" algn="l"/>
                <a:tab pos="533400" algn="l"/>
              </a:tabLst>
            </a:pPr>
            <a:r>
              <a:rPr lang="de-CH" sz="2000" b="1" dirty="0">
                <a:solidFill>
                  <a:srgbClr val="E2001A"/>
                </a:solidFill>
                <a:latin typeface="Arial" panose="020B0604020202020204" pitchFamily="34" charset="0"/>
                <a:ea typeface="+mj-ea"/>
                <a:cs typeface="Arial" panose="020B0604020202020204" pitchFamily="34" charset="0"/>
                <a:sym typeface="Wingdings" pitchFamily="2" charset="2"/>
              </a:rPr>
              <a:t>Weiteres Vorgehen</a:t>
            </a:r>
            <a:endParaRPr lang="de-DE" sz="2000" dirty="0">
              <a:solidFill>
                <a:srgbClr val="E2001A"/>
              </a:solidFill>
              <a:latin typeface="Arial" panose="020B0604020202020204" pitchFamily="34" charset="0"/>
              <a:ea typeface="+mj-ea"/>
              <a:cs typeface="Arial" panose="020B0604020202020204" pitchFamily="34" charset="0"/>
              <a:sym typeface="Wingdings" pitchFamily="2" charset="2"/>
            </a:endParaRPr>
          </a:p>
        </p:txBody>
      </p:sp>
      <p:sp>
        <p:nvSpPr>
          <p:cNvPr id="8" name="Foliennummernplatzhalter 3"/>
          <p:cNvSpPr txBox="1">
            <a:spLocks/>
          </p:cNvSpPr>
          <p:nvPr/>
        </p:nvSpPr>
        <p:spPr>
          <a:xfrm>
            <a:off x="9193584" y="6525344"/>
            <a:ext cx="2159000" cy="258763"/>
          </a:xfrm>
          <a:prstGeom prst="rect">
            <a:avLst/>
          </a:prstGeom>
          <a:noFill/>
        </p:spPr>
        <p:txBody>
          <a:bodyPr/>
          <a:lstStyle>
            <a:defPPr>
              <a:defRPr lang="de-CH"/>
            </a:defPPr>
            <a:lvl1pPr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1pPr>
            <a:lvl2pPr marL="742950" indent="-28575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2pPr>
            <a:lvl3pPr marL="11430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3pPr>
            <a:lvl4pPr marL="16002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4pPr>
            <a:lvl5pPr marL="20574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5pPr>
            <a:lvl6pPr marL="25146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6pPr>
            <a:lvl7pPr marL="29718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7pPr>
            <a:lvl8pPr marL="34290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8pPr>
            <a:lvl9pPr marL="38862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9pPr>
          </a:lstStyle>
          <a:p>
            <a:pPr algn="r">
              <a:lnSpc>
                <a:spcPct val="100000"/>
              </a:lnSpc>
              <a:buClrTx/>
              <a:buFontTx/>
              <a:buNone/>
            </a:pPr>
            <a:r>
              <a:rPr lang="de-CH" altLang="de-DE" sz="800" i="1" dirty="0">
                <a:latin typeface="Arial" panose="020B0604020202020204" pitchFamily="34" charset="0"/>
                <a:cs typeface="Arial" panose="020B0604020202020204" pitchFamily="34" charset="0"/>
              </a:rPr>
              <a:t>Seite </a:t>
            </a:r>
            <a:fld id="{0A1B3AAD-3BAC-4CBA-A036-32738C55B2FA}" type="slidenum">
              <a:rPr lang="de-CH" altLang="de-DE" sz="800" i="1" smtClean="0">
                <a:latin typeface="Arial" panose="020B0604020202020204" pitchFamily="34" charset="0"/>
                <a:cs typeface="Arial" panose="020B0604020202020204" pitchFamily="34" charset="0"/>
              </a:rPr>
              <a:pPr algn="r">
                <a:lnSpc>
                  <a:spcPct val="100000"/>
                </a:lnSpc>
                <a:buClrTx/>
                <a:buFontTx/>
                <a:buNone/>
              </a:pPr>
              <a:t>18</a:t>
            </a:fld>
            <a:endParaRPr lang="de-CH" altLang="de-DE" sz="800" i="1" dirty="0">
              <a:latin typeface="Arial" panose="020B0604020202020204" pitchFamily="34" charset="0"/>
              <a:cs typeface="Arial" panose="020B0604020202020204" pitchFamily="34" charset="0"/>
            </a:endParaRPr>
          </a:p>
        </p:txBody>
      </p:sp>
      <p:sp>
        <p:nvSpPr>
          <p:cNvPr id="5" name="Textfeld 4"/>
          <p:cNvSpPr txBox="1"/>
          <p:nvPr/>
        </p:nvSpPr>
        <p:spPr>
          <a:xfrm>
            <a:off x="767408" y="6237892"/>
            <a:ext cx="780983" cy="215444"/>
          </a:xfrm>
          <a:prstGeom prst="rect">
            <a:avLst/>
          </a:prstGeom>
          <a:noFill/>
        </p:spPr>
        <p:txBody>
          <a:bodyPr wrap="none" rtlCol="0">
            <a:spAutoFit/>
          </a:bodyPr>
          <a:lstStyle/>
          <a:p>
            <a:r>
              <a:rPr lang="de-CH" sz="800" dirty="0"/>
              <a:t>Quelle: ARE</a:t>
            </a:r>
          </a:p>
        </p:txBody>
      </p:sp>
      <p:sp>
        <p:nvSpPr>
          <p:cNvPr id="2" name="Inhaltsplatzhalter 1"/>
          <p:cNvSpPr>
            <a:spLocks noGrp="1"/>
          </p:cNvSpPr>
          <p:nvPr>
            <p:ph idx="1"/>
          </p:nvPr>
        </p:nvSpPr>
        <p:spPr>
          <a:xfrm>
            <a:off x="839416" y="2996952"/>
            <a:ext cx="10653184" cy="4032250"/>
          </a:xfrm>
        </p:spPr>
        <p:txBody>
          <a:bodyPr/>
          <a:lstStyle/>
          <a:p>
            <a:r>
              <a:rPr lang="de-CH" sz="2000" dirty="0"/>
              <a:t>Entscheid Regierungsrat vom 20. Juni 2023, Aufnahme in Richtplan als Vororientierung</a:t>
            </a:r>
            <a:br>
              <a:rPr lang="de-CH" sz="2000" dirty="0"/>
            </a:br>
            <a:endParaRPr lang="de-CH" sz="2000" dirty="0"/>
          </a:p>
          <a:p>
            <a:r>
              <a:rPr lang="de-CH" sz="2000" dirty="0"/>
              <a:t>Koordination der Standorte im Linthgebiet mit den Kantonen St. Gallen und Glarus</a:t>
            </a:r>
          </a:p>
          <a:p>
            <a:endParaRPr lang="de-CH" sz="2000" dirty="0"/>
          </a:p>
          <a:p>
            <a:r>
              <a:rPr lang="de-CH" sz="2000" dirty="0"/>
              <a:t>3. Quartal 2023 </a:t>
            </a:r>
            <a:r>
              <a:rPr lang="de-DE" sz="2000" dirty="0">
                <a:sym typeface="Wingdings" pitchFamily="2" charset="2"/>
              </a:rPr>
              <a:t>–</a:t>
            </a:r>
            <a:r>
              <a:rPr lang="de-CH" sz="2000" dirty="0"/>
              <a:t> Genehmigungseingabe an Bund</a:t>
            </a:r>
            <a:br>
              <a:rPr lang="de-CH" sz="2000" dirty="0"/>
            </a:br>
            <a:endParaRPr lang="de-CH" sz="1600" dirty="0"/>
          </a:p>
          <a:p>
            <a:pPr marL="0" indent="0">
              <a:buNone/>
            </a:pPr>
            <a:br>
              <a:rPr lang="de-DE" dirty="0"/>
            </a:br>
            <a:endParaRPr lang="de-DE" dirty="0"/>
          </a:p>
          <a:p>
            <a:endParaRPr lang="de-CH" sz="1400" dirty="0"/>
          </a:p>
          <a:p>
            <a:endParaRPr lang="de-CH" dirty="0"/>
          </a:p>
        </p:txBody>
      </p:sp>
    </p:spTree>
    <p:extLst>
      <p:ext uri="{BB962C8B-B14F-4D97-AF65-F5344CB8AC3E}">
        <p14:creationId xmlns:p14="http://schemas.microsoft.com/office/powerpoint/2010/main" val="2466517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pic>
        <p:nvPicPr>
          <p:cNvPr id="6" name="Inhaltsplatzhalt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9076"/>
            <a:ext cx="12192000" cy="6866308"/>
          </a:xfrm>
        </p:spPr>
      </p:pic>
    </p:spTree>
    <p:extLst>
      <p:ext uri="{BB962C8B-B14F-4D97-AF65-F5344CB8AC3E}">
        <p14:creationId xmlns:p14="http://schemas.microsoft.com/office/powerpoint/2010/main" val="163417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3"/>
          <p:cNvSpPr>
            <a:spLocks noChangeArrowheads="1"/>
          </p:cNvSpPr>
          <p:nvPr/>
        </p:nvSpPr>
        <p:spPr bwMode="auto">
          <a:xfrm>
            <a:off x="677982" y="1556792"/>
            <a:ext cx="10674602"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762000">
              <a:tabLst>
                <a:tab pos="355600" algn="l"/>
                <a:tab pos="533400" algn="l"/>
              </a:tabLst>
            </a:pPr>
            <a:r>
              <a:rPr lang="de-DE" sz="1600" dirty="0">
                <a:solidFill>
                  <a:srgbClr val="E2001A"/>
                </a:solidFill>
                <a:latin typeface="Arial" panose="020B0604020202020204" pitchFamily="34" charset="0"/>
                <a:ea typeface="+mj-ea"/>
                <a:cs typeface="Arial" panose="020B0604020202020204" pitchFamily="34" charset="0"/>
                <a:sym typeface="Wingdings" pitchFamily="2" charset="2"/>
              </a:rPr>
              <a:t>Volkshochschule Schwyz </a:t>
            </a:r>
          </a:p>
          <a:p>
            <a:pPr defTabSz="762000">
              <a:tabLst>
                <a:tab pos="355600" algn="l"/>
                <a:tab pos="533400" algn="l"/>
              </a:tabLst>
            </a:pPr>
            <a:r>
              <a:rPr lang="de-CH" sz="2000" b="1" dirty="0">
                <a:solidFill>
                  <a:srgbClr val="E2001A"/>
                </a:solidFill>
                <a:latin typeface="Arial" panose="020B0604020202020204" pitchFamily="34" charset="0"/>
                <a:ea typeface="+mj-ea"/>
                <a:cs typeface="Arial" panose="020B0604020202020204" pitchFamily="34" charset="0"/>
                <a:sym typeface="Wingdings" pitchFamily="2" charset="2"/>
              </a:rPr>
              <a:t>Inhalt</a:t>
            </a:r>
            <a:endParaRPr lang="de-DE" sz="2000" dirty="0">
              <a:solidFill>
                <a:srgbClr val="E2001A"/>
              </a:solidFill>
              <a:latin typeface="Arial" panose="020B0604020202020204" pitchFamily="34" charset="0"/>
              <a:ea typeface="+mj-ea"/>
              <a:cs typeface="Arial" panose="020B0604020202020204" pitchFamily="34" charset="0"/>
              <a:sym typeface="Wingdings" pitchFamily="2" charset="2"/>
            </a:endParaRPr>
          </a:p>
        </p:txBody>
      </p:sp>
      <p:sp>
        <p:nvSpPr>
          <p:cNvPr id="9" name="Rectangle 13"/>
          <p:cNvSpPr>
            <a:spLocks noChangeArrowheads="1"/>
          </p:cNvSpPr>
          <p:nvPr/>
        </p:nvSpPr>
        <p:spPr bwMode="auto">
          <a:xfrm>
            <a:off x="677982" y="2699286"/>
            <a:ext cx="10674602" cy="384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marL="342900" indent="-342900">
              <a:spcBef>
                <a:spcPts val="300"/>
              </a:spcBef>
              <a:spcAft>
                <a:spcPts val="300"/>
              </a:spcAft>
              <a:buClr>
                <a:srgbClr val="E2001A"/>
              </a:buClr>
              <a:buFontTx/>
              <a:buChar char="•"/>
              <a:tabLst>
                <a:tab pos="361950" algn="l"/>
              </a:tabLst>
            </a:pPr>
            <a:r>
              <a:rPr lang="de-CH" sz="1600" b="1" dirty="0"/>
              <a:t>Ausgangslage</a:t>
            </a:r>
            <a:br>
              <a:rPr lang="de-CH" sz="1600" b="1" dirty="0"/>
            </a:br>
            <a:br>
              <a:rPr lang="de-CH" sz="1600" b="1" dirty="0"/>
            </a:br>
            <a:r>
              <a:rPr lang="de-CH" sz="1600" b="1" dirty="0"/>
              <a:t>- Endenergieverbrauch im Kanton Schwyz</a:t>
            </a:r>
            <a:br>
              <a:rPr lang="de-CH" sz="1600" b="1" dirty="0"/>
            </a:br>
            <a:br>
              <a:rPr lang="de-CH" sz="1600" b="1" dirty="0"/>
            </a:br>
            <a:r>
              <a:rPr lang="de-CH" sz="1600" b="1" dirty="0"/>
              <a:t>- Elektrizitätsproduktion im Kanton Schwyz</a:t>
            </a:r>
            <a:br>
              <a:rPr lang="de-CH" sz="1600" b="1" dirty="0"/>
            </a:br>
            <a:br>
              <a:rPr lang="de-CH" sz="1600" b="1" dirty="0"/>
            </a:br>
            <a:r>
              <a:rPr lang="de-CH" sz="1600" b="1" dirty="0"/>
              <a:t>- Rolle der Windkraft</a:t>
            </a:r>
            <a:br>
              <a:rPr lang="de-CH" sz="1600" b="1" dirty="0"/>
            </a:br>
            <a:endParaRPr lang="de-CH" sz="1600" b="1" dirty="0"/>
          </a:p>
          <a:p>
            <a:pPr marL="342900" indent="-342900">
              <a:spcBef>
                <a:spcPts val="300"/>
              </a:spcBef>
              <a:spcAft>
                <a:spcPts val="300"/>
              </a:spcAft>
              <a:buClr>
                <a:srgbClr val="E2001A"/>
              </a:buClr>
              <a:buFontTx/>
              <a:buChar char="•"/>
              <a:tabLst>
                <a:tab pos="361950" algn="l"/>
              </a:tabLst>
            </a:pPr>
            <a:r>
              <a:rPr lang="de-CH" sz="1600" b="1" dirty="0"/>
              <a:t>Studie Windenergie im Kanton Schwyz </a:t>
            </a:r>
            <a:br>
              <a:rPr lang="de-CH" sz="1600" b="1" dirty="0"/>
            </a:br>
            <a:endParaRPr lang="de-CH" sz="1600" b="1" dirty="0"/>
          </a:p>
          <a:p>
            <a:pPr marL="342900" indent="-342900">
              <a:spcBef>
                <a:spcPts val="300"/>
              </a:spcBef>
              <a:spcAft>
                <a:spcPts val="300"/>
              </a:spcAft>
              <a:buClr>
                <a:srgbClr val="E2001A"/>
              </a:buClr>
              <a:buFontTx/>
              <a:buChar char="•"/>
              <a:tabLst>
                <a:tab pos="361950" algn="l"/>
              </a:tabLst>
            </a:pPr>
            <a:r>
              <a:rPr lang="de-CH" sz="1600" b="1" dirty="0"/>
              <a:t>Richtplananpassung 2022</a:t>
            </a:r>
            <a:br>
              <a:rPr lang="de-CH" sz="1600" b="1" dirty="0"/>
            </a:br>
            <a:endParaRPr lang="de-CH" sz="1600" b="1" dirty="0"/>
          </a:p>
          <a:p>
            <a:pPr marL="342900" indent="-342900">
              <a:spcBef>
                <a:spcPts val="300"/>
              </a:spcBef>
              <a:spcAft>
                <a:spcPts val="300"/>
              </a:spcAft>
              <a:buClr>
                <a:srgbClr val="E2001A"/>
              </a:buClr>
              <a:buFontTx/>
              <a:buChar char="•"/>
              <a:tabLst>
                <a:tab pos="361950" algn="l"/>
              </a:tabLst>
            </a:pPr>
            <a:r>
              <a:rPr lang="de-CH" sz="1600" b="1" dirty="0"/>
              <a:t>Ausblick</a:t>
            </a:r>
          </a:p>
          <a:p>
            <a:pPr marL="342900" indent="-342900">
              <a:spcBef>
                <a:spcPts val="300"/>
              </a:spcBef>
              <a:spcAft>
                <a:spcPts val="300"/>
              </a:spcAft>
              <a:buClr>
                <a:srgbClr val="E2001A"/>
              </a:buClr>
              <a:buFontTx/>
              <a:buChar char="•"/>
              <a:tabLst>
                <a:tab pos="361950" algn="l"/>
              </a:tabLst>
            </a:pPr>
            <a:endParaRPr lang="de-CH" sz="1600" b="1" dirty="0"/>
          </a:p>
        </p:txBody>
      </p:sp>
      <p:sp>
        <p:nvSpPr>
          <p:cNvPr id="4" name="Foliennummernplatzhalter 3"/>
          <p:cNvSpPr txBox="1">
            <a:spLocks/>
          </p:cNvSpPr>
          <p:nvPr/>
        </p:nvSpPr>
        <p:spPr>
          <a:xfrm>
            <a:off x="9193584" y="6525344"/>
            <a:ext cx="2159000" cy="258763"/>
          </a:xfrm>
          <a:prstGeom prst="rect">
            <a:avLst/>
          </a:prstGeom>
          <a:noFill/>
        </p:spPr>
        <p:txBody>
          <a:bodyPr/>
          <a:lstStyle>
            <a:defPPr>
              <a:defRPr lang="de-CH"/>
            </a:defPPr>
            <a:lvl1pPr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1pPr>
            <a:lvl2pPr marL="742950" indent="-28575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2pPr>
            <a:lvl3pPr marL="11430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3pPr>
            <a:lvl4pPr marL="16002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4pPr>
            <a:lvl5pPr marL="20574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5pPr>
            <a:lvl6pPr marL="25146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6pPr>
            <a:lvl7pPr marL="29718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7pPr>
            <a:lvl8pPr marL="34290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8pPr>
            <a:lvl9pPr marL="38862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9pPr>
          </a:lstStyle>
          <a:p>
            <a:pPr algn="r">
              <a:lnSpc>
                <a:spcPct val="100000"/>
              </a:lnSpc>
              <a:buClrTx/>
              <a:buFontTx/>
              <a:buNone/>
            </a:pPr>
            <a:r>
              <a:rPr lang="de-CH" altLang="de-DE" sz="800" i="1" dirty="0">
                <a:latin typeface="Arial" panose="020B0604020202020204" pitchFamily="34" charset="0"/>
                <a:cs typeface="Arial" panose="020B0604020202020204" pitchFamily="34" charset="0"/>
              </a:rPr>
              <a:t>Seite </a:t>
            </a:r>
            <a:fld id="{0A1B3AAD-3BAC-4CBA-A036-32738C55B2FA}" type="slidenum">
              <a:rPr lang="de-CH" altLang="de-DE" sz="800" i="1" smtClean="0">
                <a:latin typeface="Arial" panose="020B0604020202020204" pitchFamily="34" charset="0"/>
                <a:cs typeface="Arial" panose="020B0604020202020204" pitchFamily="34" charset="0"/>
              </a:rPr>
              <a:pPr algn="r">
                <a:lnSpc>
                  <a:spcPct val="100000"/>
                </a:lnSpc>
                <a:buClrTx/>
                <a:buFontTx/>
                <a:buNone/>
              </a:pPr>
              <a:t>2</a:t>
            </a:fld>
            <a:endParaRPr lang="de-CH" altLang="de-DE" sz="800" i="1" dirty="0">
              <a:latin typeface="Arial" panose="020B0604020202020204" pitchFamily="34" charset="0"/>
              <a:cs typeface="Arial" panose="020B0604020202020204" pitchFamily="34" charset="0"/>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5960" y="2780928"/>
            <a:ext cx="5504610" cy="3096344"/>
          </a:xfrm>
          <a:prstGeom prst="ellipse">
            <a:avLst/>
          </a:prstGeom>
          <a:ln>
            <a:noFill/>
          </a:ln>
          <a:effectLst>
            <a:softEdge rad="112500"/>
          </a:effectLst>
        </p:spPr>
      </p:pic>
    </p:spTree>
    <p:extLst>
      <p:ext uri="{BB962C8B-B14F-4D97-AF65-F5344CB8AC3E}">
        <p14:creationId xmlns:p14="http://schemas.microsoft.com/office/powerpoint/2010/main" val="3437394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3"/>
          <p:cNvSpPr txBox="1">
            <a:spLocks/>
          </p:cNvSpPr>
          <p:nvPr/>
        </p:nvSpPr>
        <p:spPr>
          <a:xfrm>
            <a:off x="9193584" y="6525344"/>
            <a:ext cx="2159000" cy="258763"/>
          </a:xfrm>
          <a:prstGeom prst="rect">
            <a:avLst/>
          </a:prstGeom>
          <a:noFill/>
        </p:spPr>
        <p:txBody>
          <a:bodyPr/>
          <a:lstStyle>
            <a:defPPr>
              <a:defRPr lang="de-CH"/>
            </a:defPPr>
            <a:lvl1pPr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1pPr>
            <a:lvl2pPr marL="742950" indent="-28575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2pPr>
            <a:lvl3pPr marL="11430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3pPr>
            <a:lvl4pPr marL="16002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4pPr>
            <a:lvl5pPr marL="20574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5pPr>
            <a:lvl6pPr marL="25146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6pPr>
            <a:lvl7pPr marL="29718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7pPr>
            <a:lvl8pPr marL="34290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8pPr>
            <a:lvl9pPr marL="38862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9pPr>
          </a:lstStyle>
          <a:p>
            <a:pPr algn="r">
              <a:lnSpc>
                <a:spcPct val="100000"/>
              </a:lnSpc>
              <a:buClrTx/>
              <a:buFontTx/>
              <a:buNone/>
            </a:pPr>
            <a:r>
              <a:rPr lang="de-CH" altLang="de-DE" sz="800" i="1" dirty="0">
                <a:latin typeface="Arial" panose="020B0604020202020204" pitchFamily="34" charset="0"/>
                <a:cs typeface="Arial" panose="020B0604020202020204" pitchFamily="34" charset="0"/>
              </a:rPr>
              <a:t>Seite </a:t>
            </a:r>
            <a:fld id="{0A1B3AAD-3BAC-4CBA-A036-32738C55B2FA}" type="slidenum">
              <a:rPr lang="de-CH" altLang="de-DE" sz="800" i="1" smtClean="0">
                <a:latin typeface="Arial" panose="020B0604020202020204" pitchFamily="34" charset="0"/>
                <a:cs typeface="Arial" panose="020B0604020202020204" pitchFamily="34" charset="0"/>
              </a:rPr>
              <a:pPr algn="r">
                <a:lnSpc>
                  <a:spcPct val="100000"/>
                </a:lnSpc>
                <a:buClrTx/>
                <a:buFontTx/>
                <a:buNone/>
              </a:pPr>
              <a:t>20</a:t>
            </a:fld>
            <a:endParaRPr lang="de-CH" altLang="de-DE" sz="800" i="1" dirty="0">
              <a:latin typeface="Arial" panose="020B0604020202020204" pitchFamily="34" charset="0"/>
              <a:cs typeface="Arial" panose="020B0604020202020204" pitchFamily="34" charset="0"/>
            </a:endParaRPr>
          </a:p>
        </p:txBody>
      </p:sp>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t="16560" b="14506"/>
          <a:stretch/>
        </p:blipFill>
        <p:spPr>
          <a:xfrm>
            <a:off x="767408" y="1484784"/>
            <a:ext cx="10585176" cy="4104456"/>
          </a:xfrm>
          <a:prstGeom prst="rect">
            <a:avLst/>
          </a:prstGeom>
        </p:spPr>
      </p:pic>
      <p:sp>
        <p:nvSpPr>
          <p:cNvPr id="5" name="Inhaltsplatzhalter 2"/>
          <p:cNvSpPr>
            <a:spLocks noGrp="1"/>
          </p:cNvSpPr>
          <p:nvPr>
            <p:ph idx="1"/>
          </p:nvPr>
        </p:nvSpPr>
        <p:spPr>
          <a:xfrm>
            <a:off x="1991544" y="4293096"/>
            <a:ext cx="8568952" cy="2603500"/>
          </a:xfrm>
        </p:spPr>
        <p:txBody>
          <a:bodyPr anchor="ctr">
            <a:normAutofit/>
          </a:bodyPr>
          <a:lstStyle/>
          <a:p>
            <a:pPr marL="0" indent="0" algn="ctr" eaLnBrk="1" hangingPunct="1">
              <a:lnSpc>
                <a:spcPct val="100000"/>
              </a:lnSpc>
              <a:spcAft>
                <a:spcPts val="1200"/>
              </a:spcAft>
              <a:buClr>
                <a:srgbClr val="0B1ED7"/>
              </a:buClr>
              <a:buSzPct val="130000"/>
              <a:buNone/>
            </a:pPr>
            <a:r>
              <a:rPr kumimoji="0" lang="de-CH" sz="2000" b="1" kern="1600" dirty="0">
                <a:solidFill>
                  <a:schemeClr val="bg1"/>
                </a:solidFill>
                <a:latin typeface="Arial" panose="020B0604020202020204" pitchFamily="34" charset="0"/>
                <a:cs typeface="Arial" panose="020B0604020202020204" pitchFamily="34" charset="0"/>
              </a:rPr>
              <a:t>«Ein wachsender Anteil der Bevölkerung erkennt</a:t>
            </a:r>
            <a:br>
              <a:rPr kumimoji="0" lang="de-CH" sz="2000" b="1" kern="1600" dirty="0">
                <a:solidFill>
                  <a:schemeClr val="bg1"/>
                </a:solidFill>
                <a:latin typeface="Arial" panose="020B0604020202020204" pitchFamily="34" charset="0"/>
                <a:cs typeface="Arial" panose="020B0604020202020204" pitchFamily="34" charset="0"/>
              </a:rPr>
            </a:br>
            <a:r>
              <a:rPr kumimoji="0" lang="de-CH" sz="2000" b="1" kern="1600" dirty="0">
                <a:solidFill>
                  <a:schemeClr val="bg1"/>
                </a:solidFill>
                <a:latin typeface="Arial" panose="020B0604020202020204" pitchFamily="34" charset="0"/>
                <a:cs typeface="Arial" panose="020B0604020202020204" pitchFamily="34" charset="0"/>
              </a:rPr>
              <a:t>die akuten Herausforderungen im Klima- und Energiebereich</a:t>
            </a:r>
            <a:br>
              <a:rPr kumimoji="0" lang="de-CH" sz="2000" b="1" kern="1600" dirty="0">
                <a:solidFill>
                  <a:schemeClr val="bg1"/>
                </a:solidFill>
                <a:latin typeface="Arial" panose="020B0604020202020204" pitchFamily="34" charset="0"/>
                <a:cs typeface="Arial" panose="020B0604020202020204" pitchFamily="34" charset="0"/>
              </a:rPr>
            </a:br>
            <a:r>
              <a:rPr kumimoji="0" lang="de-CH" sz="2000" b="1" kern="1600" dirty="0">
                <a:solidFill>
                  <a:schemeClr val="bg1"/>
                </a:solidFill>
                <a:latin typeface="Arial" panose="020B0604020202020204" pitchFamily="34" charset="0"/>
                <a:cs typeface="Arial" panose="020B0604020202020204" pitchFamily="34" charset="0"/>
              </a:rPr>
              <a:t>und möchte einen Beitrag zur Lösung leisten! </a:t>
            </a:r>
          </a:p>
          <a:p>
            <a:pPr marL="0" indent="0" algn="ctr" eaLnBrk="1" hangingPunct="1">
              <a:lnSpc>
                <a:spcPct val="100000"/>
              </a:lnSpc>
              <a:spcAft>
                <a:spcPts val="1200"/>
              </a:spcAft>
              <a:buClr>
                <a:srgbClr val="0B1ED7"/>
              </a:buClr>
              <a:buSzPct val="130000"/>
              <a:buNone/>
            </a:pPr>
            <a:br>
              <a:rPr kumimoji="0" lang="de-CH" sz="1400" b="1" kern="1600" dirty="0">
                <a:latin typeface="Arial" panose="020B0604020202020204" pitchFamily="34" charset="0"/>
                <a:cs typeface="Arial" panose="020B0604020202020204" pitchFamily="34" charset="0"/>
              </a:rPr>
            </a:br>
            <a:r>
              <a:rPr kumimoji="0" lang="de-CH" sz="2000" b="1" kern="1600" dirty="0">
                <a:latin typeface="Arial" panose="020B0604020202020204" pitchFamily="34" charset="0"/>
                <a:cs typeface="Arial" panose="020B0604020202020204" pitchFamily="34" charset="0"/>
              </a:rPr>
              <a:t>  </a:t>
            </a:r>
            <a:r>
              <a:rPr kumimoji="0" lang="de-CH" sz="2000" b="1" kern="1600" dirty="0">
                <a:solidFill>
                  <a:srgbClr val="FF0000"/>
                </a:solidFill>
                <a:latin typeface="Arial" panose="020B0604020202020204" pitchFamily="34" charset="0"/>
                <a:cs typeface="Arial" panose="020B0604020202020204" pitchFamily="34" charset="0"/>
              </a:rPr>
              <a:t>Dies eröffnet neue Chancen für die</a:t>
            </a:r>
            <a:br>
              <a:rPr kumimoji="0" lang="de-CH" sz="2000" b="1" kern="1600" dirty="0">
                <a:solidFill>
                  <a:srgbClr val="FF0000"/>
                </a:solidFill>
                <a:latin typeface="Arial" panose="020B0604020202020204" pitchFamily="34" charset="0"/>
                <a:cs typeface="Arial" panose="020B0604020202020204" pitchFamily="34" charset="0"/>
              </a:rPr>
            </a:br>
            <a:r>
              <a:rPr kumimoji="0" lang="de-CH" sz="2000" b="1" kern="1600" dirty="0">
                <a:solidFill>
                  <a:srgbClr val="FF0000"/>
                </a:solidFill>
                <a:latin typeface="Arial" panose="020B0604020202020204" pitchFamily="34" charset="0"/>
                <a:cs typeface="Arial" panose="020B0604020202020204" pitchFamily="34" charset="0"/>
              </a:rPr>
              <a:t>Energie- und Klimapolitik im </a:t>
            </a:r>
            <a:r>
              <a:rPr lang="de-CH" sz="2000" b="1" kern="1600" dirty="0">
                <a:solidFill>
                  <a:srgbClr val="FF0000"/>
                </a:solidFill>
                <a:latin typeface="Arial" panose="020B0604020202020204" pitchFamily="34" charset="0"/>
                <a:cs typeface="Arial" panose="020B0604020202020204" pitchFamily="34" charset="0"/>
              </a:rPr>
              <a:t>K</a:t>
            </a:r>
            <a:r>
              <a:rPr kumimoji="0" lang="de-CH" sz="2000" b="1" kern="1600" dirty="0">
                <a:solidFill>
                  <a:srgbClr val="FF0000"/>
                </a:solidFill>
                <a:latin typeface="Arial" panose="020B0604020202020204" pitchFamily="34" charset="0"/>
                <a:cs typeface="Arial" panose="020B0604020202020204" pitchFamily="34" charset="0"/>
              </a:rPr>
              <a:t>anton Schwyz».</a:t>
            </a:r>
          </a:p>
          <a:p>
            <a:pPr marL="0" indent="0" eaLnBrk="1" hangingPunct="1">
              <a:spcAft>
                <a:spcPts val="600"/>
              </a:spcAft>
              <a:buClr>
                <a:srgbClr val="0B1ED7"/>
              </a:buClr>
              <a:buSzPct val="130000"/>
              <a:buNone/>
            </a:pPr>
            <a:endParaRPr lang="de-DE" alt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6648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ChangeArrowheads="1"/>
          </p:cNvSpPr>
          <p:nvPr/>
        </p:nvSpPr>
        <p:spPr bwMode="auto">
          <a:xfrm>
            <a:off x="677982" y="1556792"/>
            <a:ext cx="10674602"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762000">
              <a:tabLst>
                <a:tab pos="355600" algn="l"/>
                <a:tab pos="533400" algn="l"/>
              </a:tabLst>
            </a:pPr>
            <a:r>
              <a:rPr lang="de-DE" sz="1600" dirty="0">
                <a:solidFill>
                  <a:srgbClr val="E2001A"/>
                </a:solidFill>
                <a:latin typeface="Arial" panose="020B0604020202020204" pitchFamily="34" charset="0"/>
                <a:ea typeface="+mj-ea"/>
                <a:cs typeface="Arial" panose="020B0604020202020204" pitchFamily="34" charset="0"/>
                <a:sym typeface="Wingdings" pitchFamily="2" charset="2"/>
              </a:rPr>
              <a:t>Ausgangslage</a:t>
            </a:r>
          </a:p>
          <a:p>
            <a:pPr defTabSz="762000">
              <a:tabLst>
                <a:tab pos="355600" algn="l"/>
                <a:tab pos="533400" algn="l"/>
              </a:tabLst>
            </a:pPr>
            <a:r>
              <a:rPr lang="de-CH" sz="2000" b="1" dirty="0">
                <a:solidFill>
                  <a:srgbClr val="E2001A"/>
                </a:solidFill>
                <a:latin typeface="Arial" panose="020B0604020202020204" pitchFamily="34" charset="0"/>
                <a:ea typeface="+mj-ea"/>
                <a:cs typeface="Arial" panose="020B0604020202020204" pitchFamily="34" charset="0"/>
                <a:sym typeface="Wingdings" pitchFamily="2" charset="2"/>
              </a:rPr>
              <a:t>Herausforderungen der Energie- und Klimapolitik</a:t>
            </a:r>
            <a:endParaRPr lang="de-DE" sz="2000" dirty="0">
              <a:solidFill>
                <a:srgbClr val="E2001A"/>
              </a:solidFill>
              <a:latin typeface="Arial" panose="020B0604020202020204" pitchFamily="34" charset="0"/>
              <a:ea typeface="+mj-ea"/>
              <a:cs typeface="Arial" panose="020B0604020202020204" pitchFamily="34" charset="0"/>
              <a:sym typeface="Wingdings" pitchFamily="2" charset="2"/>
            </a:endParaRPr>
          </a:p>
        </p:txBody>
      </p:sp>
      <p:sp>
        <p:nvSpPr>
          <p:cNvPr id="5" name="Foliennummernplatzhalter 3"/>
          <p:cNvSpPr txBox="1">
            <a:spLocks/>
          </p:cNvSpPr>
          <p:nvPr/>
        </p:nvSpPr>
        <p:spPr>
          <a:xfrm>
            <a:off x="9193584" y="6525344"/>
            <a:ext cx="2159000" cy="258763"/>
          </a:xfrm>
          <a:prstGeom prst="rect">
            <a:avLst/>
          </a:prstGeom>
          <a:noFill/>
        </p:spPr>
        <p:txBody>
          <a:bodyPr/>
          <a:lstStyle>
            <a:defPPr>
              <a:defRPr lang="de-CH"/>
            </a:defPPr>
            <a:lvl1pPr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1pPr>
            <a:lvl2pPr marL="742950" indent="-28575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2pPr>
            <a:lvl3pPr marL="11430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3pPr>
            <a:lvl4pPr marL="16002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4pPr>
            <a:lvl5pPr marL="20574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5pPr>
            <a:lvl6pPr marL="25146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6pPr>
            <a:lvl7pPr marL="29718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7pPr>
            <a:lvl8pPr marL="34290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8pPr>
            <a:lvl9pPr marL="38862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9pPr>
          </a:lstStyle>
          <a:p>
            <a:pPr algn="r">
              <a:lnSpc>
                <a:spcPct val="100000"/>
              </a:lnSpc>
              <a:buClrTx/>
              <a:buFontTx/>
              <a:buNone/>
            </a:pPr>
            <a:r>
              <a:rPr lang="de-CH" altLang="de-DE" sz="800" i="1" dirty="0">
                <a:latin typeface="Arial" panose="020B0604020202020204" pitchFamily="34" charset="0"/>
                <a:cs typeface="Arial" panose="020B0604020202020204" pitchFamily="34" charset="0"/>
              </a:rPr>
              <a:t>Seite </a:t>
            </a:r>
            <a:fld id="{0A1B3AAD-3BAC-4CBA-A036-32738C55B2FA}" type="slidenum">
              <a:rPr lang="de-CH" altLang="de-DE" sz="800" i="1" smtClean="0">
                <a:latin typeface="Arial" panose="020B0604020202020204" pitchFamily="34" charset="0"/>
                <a:cs typeface="Arial" panose="020B0604020202020204" pitchFamily="34" charset="0"/>
              </a:rPr>
              <a:pPr algn="r">
                <a:lnSpc>
                  <a:spcPct val="100000"/>
                </a:lnSpc>
                <a:buClrTx/>
                <a:buFontTx/>
                <a:buNone/>
              </a:pPr>
              <a:t>3</a:t>
            </a:fld>
            <a:endParaRPr lang="de-CH" altLang="de-DE" sz="800" i="1" dirty="0">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3"/>
          <a:stretch>
            <a:fillRect/>
          </a:stretch>
        </p:blipFill>
        <p:spPr>
          <a:xfrm>
            <a:off x="551384" y="2396535"/>
            <a:ext cx="9299947" cy="4056801"/>
          </a:xfrm>
          <a:prstGeom prst="rect">
            <a:avLst/>
          </a:prstGeom>
        </p:spPr>
      </p:pic>
    </p:spTree>
    <p:extLst>
      <p:ext uri="{BB962C8B-B14F-4D97-AF65-F5344CB8AC3E}">
        <p14:creationId xmlns:p14="http://schemas.microsoft.com/office/powerpoint/2010/main" val="334279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stretch>
            <a:fillRect/>
          </a:stretch>
        </p:blipFill>
        <p:spPr>
          <a:xfrm>
            <a:off x="1169622" y="2196904"/>
            <a:ext cx="8722705" cy="4032250"/>
          </a:xfrm>
          <a:prstGeom prst="rect">
            <a:avLst/>
          </a:prstGeom>
        </p:spPr>
      </p:pic>
      <p:sp>
        <p:nvSpPr>
          <p:cNvPr id="5" name="Titel 1"/>
          <p:cNvSpPr>
            <a:spLocks noGrp="1"/>
          </p:cNvSpPr>
          <p:nvPr>
            <p:ph type="title"/>
          </p:nvPr>
        </p:nvSpPr>
        <p:spPr>
          <a:xfrm>
            <a:off x="767408" y="1556792"/>
            <a:ext cx="10254970" cy="640556"/>
          </a:xfrm>
        </p:spPr>
        <p:txBody>
          <a:bodyPr/>
          <a:lstStyle/>
          <a:p>
            <a:r>
              <a:rPr lang="de-CH" sz="1600" b="0" dirty="0">
                <a:latin typeface="Arial" panose="020B0604020202020204" pitchFamily="34" charset="0"/>
                <a:cs typeface="Arial" panose="020B0604020202020204" pitchFamily="34" charset="0"/>
              </a:rPr>
              <a:t>Ausgangslage</a:t>
            </a:r>
            <a:br>
              <a:rPr lang="de-CH" dirty="0">
                <a:latin typeface="Arial" panose="020B0604020202020204" pitchFamily="34" charset="0"/>
                <a:cs typeface="Arial" panose="020B0604020202020204" pitchFamily="34" charset="0"/>
              </a:rPr>
            </a:br>
            <a:r>
              <a:rPr lang="de-CH" dirty="0">
                <a:latin typeface="Arial" panose="020B0604020202020204" pitchFamily="34" charset="0"/>
                <a:cs typeface="Arial" panose="020B0604020202020204" pitchFamily="34" charset="0"/>
              </a:rPr>
              <a:t>Es gibt kein «Schweizer Übertragungsnetz» – das Stromnetz ist europäisch</a:t>
            </a:r>
          </a:p>
        </p:txBody>
      </p:sp>
    </p:spTree>
    <p:extLst>
      <p:ext uri="{BB962C8B-B14F-4D97-AF65-F5344CB8AC3E}">
        <p14:creationId xmlns:p14="http://schemas.microsoft.com/office/powerpoint/2010/main" val="2753521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ChangeArrowheads="1"/>
          </p:cNvSpPr>
          <p:nvPr/>
        </p:nvSpPr>
        <p:spPr bwMode="auto">
          <a:xfrm>
            <a:off x="677982" y="1556792"/>
            <a:ext cx="10674602"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762000">
              <a:tabLst>
                <a:tab pos="355600" algn="l"/>
                <a:tab pos="533400" algn="l"/>
              </a:tabLst>
            </a:pPr>
            <a:r>
              <a:rPr lang="de-DE" sz="1600" dirty="0">
                <a:solidFill>
                  <a:srgbClr val="E2001A"/>
                </a:solidFill>
                <a:latin typeface="Arial" panose="020B0604020202020204" pitchFamily="34" charset="0"/>
                <a:ea typeface="+mj-ea"/>
                <a:cs typeface="Arial" panose="020B0604020202020204" pitchFamily="34" charset="0"/>
                <a:sym typeface="Wingdings" pitchFamily="2" charset="2"/>
              </a:rPr>
              <a:t>Ausgangslage</a:t>
            </a:r>
          </a:p>
          <a:p>
            <a:pPr defTabSz="762000">
              <a:tabLst>
                <a:tab pos="355600" algn="l"/>
                <a:tab pos="533400" algn="l"/>
              </a:tabLst>
            </a:pPr>
            <a:r>
              <a:rPr lang="de-CH" sz="2000" b="1" dirty="0">
                <a:solidFill>
                  <a:srgbClr val="E2001A"/>
                </a:solidFill>
                <a:latin typeface="Arial" panose="020B0604020202020204" pitchFamily="34" charset="0"/>
                <a:ea typeface="+mj-ea"/>
                <a:cs typeface="Arial" panose="020B0604020202020204" pitchFamily="34" charset="0"/>
                <a:sym typeface="Wingdings" pitchFamily="2" charset="2"/>
              </a:rPr>
              <a:t>Endenergieverbrauch im Kanton Schwyz </a:t>
            </a:r>
            <a:r>
              <a:rPr lang="de-CH" sz="2000" dirty="0">
                <a:solidFill>
                  <a:srgbClr val="E2001A"/>
                </a:solidFill>
                <a:latin typeface="Arial" panose="020B0604020202020204" pitchFamily="34" charset="0"/>
                <a:ea typeface="+mj-ea"/>
                <a:cs typeface="Arial" panose="020B0604020202020204" pitchFamily="34" charset="0"/>
                <a:sym typeface="Wingdings" pitchFamily="2" charset="2"/>
              </a:rPr>
              <a:t>(2020)</a:t>
            </a:r>
            <a:endParaRPr lang="de-DE" sz="2000" dirty="0">
              <a:solidFill>
                <a:srgbClr val="E2001A"/>
              </a:solidFill>
              <a:latin typeface="Arial" panose="020B0604020202020204" pitchFamily="34" charset="0"/>
              <a:ea typeface="+mj-ea"/>
              <a:cs typeface="Arial" panose="020B0604020202020204" pitchFamily="34" charset="0"/>
              <a:sym typeface="Wingdings" pitchFamily="2" charset="2"/>
            </a:endParaRPr>
          </a:p>
        </p:txBody>
      </p:sp>
      <p:pic>
        <p:nvPicPr>
          <p:cNvPr id="8" name="Grafik 7"/>
          <p:cNvPicPr/>
          <p:nvPr/>
        </p:nvPicPr>
        <p:blipFill rotWithShape="1">
          <a:blip r:embed="rId3">
            <a:extLst>
              <a:ext uri="{28A0092B-C50C-407E-A947-70E740481C1C}">
                <a14:useLocalDpi xmlns:a14="http://schemas.microsoft.com/office/drawing/2010/main" val="0"/>
              </a:ext>
            </a:extLst>
          </a:blip>
          <a:srcRect b="2648"/>
          <a:stretch/>
        </p:blipFill>
        <p:spPr bwMode="auto">
          <a:xfrm>
            <a:off x="767408" y="2276872"/>
            <a:ext cx="5261346" cy="4176464"/>
          </a:xfrm>
          <a:prstGeom prst="rect">
            <a:avLst/>
          </a:prstGeom>
          <a:noFill/>
        </p:spPr>
      </p:pic>
      <p:sp>
        <p:nvSpPr>
          <p:cNvPr id="5" name="Foliennummernplatzhalter 3"/>
          <p:cNvSpPr txBox="1">
            <a:spLocks/>
          </p:cNvSpPr>
          <p:nvPr/>
        </p:nvSpPr>
        <p:spPr>
          <a:xfrm>
            <a:off x="9193584" y="6525344"/>
            <a:ext cx="2159000" cy="258763"/>
          </a:xfrm>
          <a:prstGeom prst="rect">
            <a:avLst/>
          </a:prstGeom>
          <a:noFill/>
        </p:spPr>
        <p:txBody>
          <a:bodyPr/>
          <a:lstStyle>
            <a:defPPr>
              <a:defRPr lang="de-CH"/>
            </a:defPPr>
            <a:lvl1pPr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1pPr>
            <a:lvl2pPr marL="742950" indent="-28575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2pPr>
            <a:lvl3pPr marL="11430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3pPr>
            <a:lvl4pPr marL="16002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4pPr>
            <a:lvl5pPr marL="20574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5pPr>
            <a:lvl6pPr marL="25146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6pPr>
            <a:lvl7pPr marL="29718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7pPr>
            <a:lvl8pPr marL="34290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8pPr>
            <a:lvl9pPr marL="38862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9pPr>
          </a:lstStyle>
          <a:p>
            <a:pPr algn="r">
              <a:lnSpc>
                <a:spcPct val="100000"/>
              </a:lnSpc>
              <a:buClrTx/>
              <a:buFontTx/>
              <a:buNone/>
            </a:pPr>
            <a:r>
              <a:rPr lang="de-CH" altLang="de-DE" sz="800" i="1" dirty="0">
                <a:latin typeface="Arial" panose="020B0604020202020204" pitchFamily="34" charset="0"/>
                <a:cs typeface="Arial" panose="020B0604020202020204" pitchFamily="34" charset="0"/>
              </a:rPr>
              <a:t>Seite </a:t>
            </a:r>
            <a:fld id="{0A1B3AAD-3BAC-4CBA-A036-32738C55B2FA}" type="slidenum">
              <a:rPr lang="de-CH" altLang="de-DE" sz="800" i="1" smtClean="0">
                <a:latin typeface="Arial" panose="020B0604020202020204" pitchFamily="34" charset="0"/>
                <a:cs typeface="Arial" panose="020B0604020202020204" pitchFamily="34" charset="0"/>
              </a:rPr>
              <a:pPr algn="r">
                <a:lnSpc>
                  <a:spcPct val="100000"/>
                </a:lnSpc>
                <a:buClrTx/>
                <a:buFontTx/>
                <a:buNone/>
              </a:pPr>
              <a:t>5</a:t>
            </a:fld>
            <a:endParaRPr lang="de-CH" altLang="de-DE" sz="800" i="1" dirty="0">
              <a:latin typeface="Arial" panose="020B0604020202020204" pitchFamily="34" charset="0"/>
              <a:cs typeface="Arial" panose="020B0604020202020204" pitchFamily="34" charset="0"/>
            </a:endParaRPr>
          </a:p>
        </p:txBody>
      </p:sp>
      <p:pic>
        <p:nvPicPr>
          <p:cNvPr id="6" name="C85B54CE-402E-4CA2-9B4E-05B4B392FBE3" descr="IMG_5022.jpg">
            <a:extLst>
              <a:ext uri="{FF2B5EF4-FFF2-40B4-BE49-F238E27FC236}">
                <a16:creationId xmlns:a16="http://schemas.microsoft.com/office/drawing/2014/main" id="{16DBC478-BEA5-39C6-4360-81C08CD6D0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4112" y="3140968"/>
            <a:ext cx="4318574" cy="260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0238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ChangeArrowheads="1"/>
          </p:cNvSpPr>
          <p:nvPr/>
        </p:nvSpPr>
        <p:spPr bwMode="auto">
          <a:xfrm>
            <a:off x="677982" y="1556792"/>
            <a:ext cx="10674602"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762000">
              <a:tabLst>
                <a:tab pos="355600" algn="l"/>
                <a:tab pos="533400" algn="l"/>
              </a:tabLst>
            </a:pPr>
            <a:r>
              <a:rPr lang="de-DE" sz="1600" dirty="0">
                <a:solidFill>
                  <a:srgbClr val="E2001A"/>
                </a:solidFill>
                <a:latin typeface="Arial" panose="020B0604020202020204" pitchFamily="34" charset="0"/>
                <a:ea typeface="+mj-ea"/>
                <a:cs typeface="Arial" panose="020B0604020202020204" pitchFamily="34" charset="0"/>
                <a:sym typeface="Wingdings" pitchFamily="2" charset="2"/>
              </a:rPr>
              <a:t>Ausgangslage</a:t>
            </a:r>
          </a:p>
          <a:p>
            <a:pPr defTabSz="762000">
              <a:tabLst>
                <a:tab pos="355600" algn="l"/>
                <a:tab pos="533400" algn="l"/>
              </a:tabLst>
            </a:pPr>
            <a:r>
              <a:rPr lang="de-CH" sz="2000" b="1" dirty="0">
                <a:solidFill>
                  <a:srgbClr val="E2001A"/>
                </a:solidFill>
                <a:latin typeface="Arial" panose="020B0604020202020204" pitchFamily="34" charset="0"/>
                <a:ea typeface="+mj-ea"/>
                <a:cs typeface="Arial" panose="020B0604020202020204" pitchFamily="34" charset="0"/>
                <a:sym typeface="Wingdings" pitchFamily="2" charset="2"/>
              </a:rPr>
              <a:t>Elektrizitätsproduktion im Kanton Schwyz </a:t>
            </a:r>
            <a:r>
              <a:rPr lang="de-CH" sz="2000" dirty="0">
                <a:solidFill>
                  <a:srgbClr val="E2001A"/>
                </a:solidFill>
                <a:latin typeface="Arial" panose="020B0604020202020204" pitchFamily="34" charset="0"/>
                <a:ea typeface="+mj-ea"/>
                <a:cs typeface="Arial" panose="020B0604020202020204" pitchFamily="34" charset="0"/>
                <a:sym typeface="Wingdings" pitchFamily="2" charset="2"/>
              </a:rPr>
              <a:t>(2022)</a:t>
            </a:r>
            <a:endParaRPr lang="de-DE" sz="2000" dirty="0">
              <a:solidFill>
                <a:srgbClr val="E2001A"/>
              </a:solidFill>
              <a:latin typeface="Arial" panose="020B0604020202020204" pitchFamily="34" charset="0"/>
              <a:ea typeface="+mj-ea"/>
              <a:cs typeface="Arial" panose="020B0604020202020204" pitchFamily="34" charset="0"/>
              <a:sym typeface="Wingdings" pitchFamily="2" charset="2"/>
            </a:endParaRPr>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4721" y="1628800"/>
            <a:ext cx="3557863" cy="4608512"/>
          </a:xfrm>
          <a:prstGeom prst="rect">
            <a:avLst/>
          </a:prstGeom>
          <a:effectLst>
            <a:outerShdw blurRad="50800" dist="38100" dir="2700000" algn="tl" rotWithShape="0">
              <a:prstClr val="black">
                <a:alpha val="40000"/>
              </a:prstClr>
            </a:outerShdw>
          </a:effectLst>
        </p:spPr>
      </p:pic>
      <p:sp>
        <p:nvSpPr>
          <p:cNvPr id="11" name="Textfeld 10"/>
          <p:cNvSpPr txBox="1"/>
          <p:nvPr/>
        </p:nvSpPr>
        <p:spPr>
          <a:xfrm>
            <a:off x="7720063" y="6309320"/>
            <a:ext cx="2840433" cy="215444"/>
          </a:xfrm>
          <a:prstGeom prst="rect">
            <a:avLst/>
          </a:prstGeom>
          <a:noFill/>
        </p:spPr>
        <p:txBody>
          <a:bodyPr wrap="square" rtlCol="0">
            <a:spAutoFit/>
          </a:bodyPr>
          <a:lstStyle/>
          <a:p>
            <a:r>
              <a:rPr lang="de-CH" sz="800" i="1" dirty="0"/>
              <a:t>Druckleitung KW Wägital</a:t>
            </a:r>
          </a:p>
        </p:txBody>
      </p:sp>
      <p:sp>
        <p:nvSpPr>
          <p:cNvPr id="8" name="Foliennummernplatzhalter 3"/>
          <p:cNvSpPr txBox="1">
            <a:spLocks/>
          </p:cNvSpPr>
          <p:nvPr/>
        </p:nvSpPr>
        <p:spPr>
          <a:xfrm>
            <a:off x="9193584" y="6525344"/>
            <a:ext cx="2159000" cy="258763"/>
          </a:xfrm>
          <a:prstGeom prst="rect">
            <a:avLst/>
          </a:prstGeom>
          <a:noFill/>
        </p:spPr>
        <p:txBody>
          <a:bodyPr/>
          <a:lstStyle>
            <a:defPPr>
              <a:defRPr lang="de-CH"/>
            </a:defPPr>
            <a:lvl1pPr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1pPr>
            <a:lvl2pPr marL="742950" indent="-28575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2pPr>
            <a:lvl3pPr marL="11430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3pPr>
            <a:lvl4pPr marL="16002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4pPr>
            <a:lvl5pPr marL="20574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5pPr>
            <a:lvl6pPr marL="25146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6pPr>
            <a:lvl7pPr marL="29718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7pPr>
            <a:lvl8pPr marL="34290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8pPr>
            <a:lvl9pPr marL="38862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9pPr>
          </a:lstStyle>
          <a:p>
            <a:pPr algn="r">
              <a:lnSpc>
                <a:spcPct val="100000"/>
              </a:lnSpc>
              <a:buClrTx/>
              <a:buFontTx/>
              <a:buNone/>
            </a:pPr>
            <a:r>
              <a:rPr lang="de-CH" altLang="de-DE" sz="800" i="1" dirty="0">
                <a:latin typeface="Arial" panose="020B0604020202020204" pitchFamily="34" charset="0"/>
                <a:cs typeface="Arial" panose="020B0604020202020204" pitchFamily="34" charset="0"/>
              </a:rPr>
              <a:t>Seite </a:t>
            </a:r>
            <a:fld id="{0A1B3AAD-3BAC-4CBA-A036-32738C55B2FA}" type="slidenum">
              <a:rPr lang="de-CH" altLang="de-DE" sz="800" i="1" smtClean="0">
                <a:latin typeface="Arial" panose="020B0604020202020204" pitchFamily="34" charset="0"/>
                <a:cs typeface="Arial" panose="020B0604020202020204" pitchFamily="34" charset="0"/>
              </a:rPr>
              <a:pPr algn="r">
                <a:lnSpc>
                  <a:spcPct val="100000"/>
                </a:lnSpc>
                <a:buClrTx/>
                <a:buFontTx/>
                <a:buNone/>
              </a:pPr>
              <a:t>6</a:t>
            </a:fld>
            <a:endParaRPr lang="de-CH" altLang="de-DE" sz="800" i="1" dirty="0">
              <a:latin typeface="Arial" panose="020B0604020202020204" pitchFamily="34" charset="0"/>
              <a:cs typeface="Arial" panose="020B0604020202020204" pitchFamily="34" charset="0"/>
            </a:endParaRPr>
          </a:p>
        </p:txBody>
      </p:sp>
      <p:sp>
        <p:nvSpPr>
          <p:cNvPr id="13" name="Textfeld 12"/>
          <p:cNvSpPr txBox="1"/>
          <p:nvPr/>
        </p:nvSpPr>
        <p:spPr>
          <a:xfrm>
            <a:off x="2135560" y="4469050"/>
            <a:ext cx="1368151" cy="400110"/>
          </a:xfrm>
          <a:prstGeom prst="rect">
            <a:avLst/>
          </a:prstGeom>
          <a:noFill/>
        </p:spPr>
        <p:txBody>
          <a:bodyPr wrap="square" rtlCol="0">
            <a:spAutoFit/>
          </a:bodyPr>
          <a:lstStyle/>
          <a:p>
            <a:r>
              <a:rPr lang="de-CH" sz="1000" i="1" dirty="0"/>
              <a:t>(ohne Bahnstrom </a:t>
            </a:r>
          </a:p>
          <a:p>
            <a:r>
              <a:rPr lang="de-CH" sz="1000" i="1" dirty="0"/>
              <a:t>der Etzelwerk AG)</a:t>
            </a:r>
            <a:endParaRPr lang="en-US" sz="1000" i="1" dirty="0"/>
          </a:p>
        </p:txBody>
      </p:sp>
      <p:graphicFrame>
        <p:nvGraphicFramePr>
          <p:cNvPr id="9" name="Diagramm 8">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323562519"/>
              </p:ext>
            </p:extLst>
          </p:nvPr>
        </p:nvGraphicFramePr>
        <p:xfrm>
          <a:off x="839416" y="2420888"/>
          <a:ext cx="5400600" cy="36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66681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7288015" y="5406598"/>
            <a:ext cx="2840433" cy="215444"/>
          </a:xfrm>
          <a:prstGeom prst="rect">
            <a:avLst/>
          </a:prstGeom>
          <a:noFill/>
        </p:spPr>
        <p:txBody>
          <a:bodyPr wrap="square" rtlCol="0">
            <a:spAutoFit/>
          </a:bodyPr>
          <a:lstStyle/>
          <a:p>
            <a:r>
              <a:rPr lang="de-CH" sz="800" i="1" dirty="0"/>
              <a:t>Windpark Eifel DE</a:t>
            </a:r>
          </a:p>
        </p:txBody>
      </p:sp>
      <p:sp>
        <p:nvSpPr>
          <p:cNvPr id="8" name="Foliennummernplatzhalter 3"/>
          <p:cNvSpPr txBox="1">
            <a:spLocks/>
          </p:cNvSpPr>
          <p:nvPr/>
        </p:nvSpPr>
        <p:spPr>
          <a:xfrm>
            <a:off x="9193584" y="6525344"/>
            <a:ext cx="2159000" cy="258763"/>
          </a:xfrm>
          <a:prstGeom prst="rect">
            <a:avLst/>
          </a:prstGeom>
          <a:noFill/>
        </p:spPr>
        <p:txBody>
          <a:bodyPr/>
          <a:lstStyle>
            <a:defPPr>
              <a:defRPr lang="de-CH"/>
            </a:defPPr>
            <a:lvl1pPr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1pPr>
            <a:lvl2pPr marL="742950" indent="-28575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2pPr>
            <a:lvl3pPr marL="11430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3pPr>
            <a:lvl4pPr marL="16002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4pPr>
            <a:lvl5pPr marL="20574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5pPr>
            <a:lvl6pPr marL="25146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6pPr>
            <a:lvl7pPr marL="29718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7pPr>
            <a:lvl8pPr marL="34290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8pPr>
            <a:lvl9pPr marL="38862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9pPr>
          </a:lstStyle>
          <a:p>
            <a:pPr algn="r">
              <a:lnSpc>
                <a:spcPct val="100000"/>
              </a:lnSpc>
              <a:buClrTx/>
              <a:buFontTx/>
              <a:buNone/>
            </a:pPr>
            <a:r>
              <a:rPr lang="de-CH" altLang="de-DE" sz="800" i="1" dirty="0">
                <a:latin typeface="Arial" panose="020B0604020202020204" pitchFamily="34" charset="0"/>
                <a:cs typeface="Arial" panose="020B0604020202020204" pitchFamily="34" charset="0"/>
              </a:rPr>
              <a:t>Seite </a:t>
            </a:r>
            <a:fld id="{0A1B3AAD-3BAC-4CBA-A036-32738C55B2FA}" type="slidenum">
              <a:rPr lang="de-CH" altLang="de-DE" sz="800" i="1" smtClean="0">
                <a:latin typeface="Arial" panose="020B0604020202020204" pitchFamily="34" charset="0"/>
                <a:cs typeface="Arial" panose="020B0604020202020204" pitchFamily="34" charset="0"/>
              </a:rPr>
              <a:pPr algn="r">
                <a:lnSpc>
                  <a:spcPct val="100000"/>
                </a:lnSpc>
                <a:buClrTx/>
                <a:buFontTx/>
                <a:buNone/>
              </a:pPr>
              <a:t>7</a:t>
            </a:fld>
            <a:endParaRPr lang="de-CH" altLang="de-DE" sz="800" i="1" dirty="0">
              <a:latin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6648" y="2305102"/>
            <a:ext cx="3995936" cy="2996952"/>
          </a:xfrm>
          <a:prstGeom prst="rect">
            <a:avLst/>
          </a:prstGeom>
          <a:effectLst>
            <a:outerShdw blurRad="50800" dist="38100" dir="2700000" algn="tl" rotWithShape="0">
              <a:prstClr val="black">
                <a:alpha val="40000"/>
              </a:prstClr>
            </a:outerShdw>
          </a:effectLst>
        </p:spPr>
      </p:pic>
      <p:sp>
        <p:nvSpPr>
          <p:cNvPr id="15" name="Textfeld 14"/>
          <p:cNvSpPr txBox="1"/>
          <p:nvPr/>
        </p:nvSpPr>
        <p:spPr>
          <a:xfrm>
            <a:off x="1115616" y="6165106"/>
            <a:ext cx="2662908" cy="215444"/>
          </a:xfrm>
          <a:prstGeom prst="rect">
            <a:avLst/>
          </a:prstGeom>
          <a:noFill/>
        </p:spPr>
        <p:txBody>
          <a:bodyPr wrap="none" rtlCol="0">
            <a:spAutoFit/>
          </a:bodyPr>
          <a:lstStyle/>
          <a:p>
            <a:r>
              <a:rPr lang="de-CH" sz="800" dirty="0"/>
              <a:t>Quelle: </a:t>
            </a:r>
            <a:r>
              <a:rPr lang="de-CH" sz="800" dirty="0" err="1"/>
              <a:t>EnergieSchweiz</a:t>
            </a:r>
            <a:r>
              <a:rPr lang="de-CH" sz="800" dirty="0"/>
              <a:t>, Winterstrom für die Schweiz</a:t>
            </a:r>
          </a:p>
        </p:txBody>
      </p:sp>
      <p:sp>
        <p:nvSpPr>
          <p:cNvPr id="7" name="Rectangle 13"/>
          <p:cNvSpPr>
            <a:spLocks noChangeArrowheads="1"/>
          </p:cNvSpPr>
          <p:nvPr/>
        </p:nvSpPr>
        <p:spPr bwMode="auto">
          <a:xfrm>
            <a:off x="677982" y="1556792"/>
            <a:ext cx="10674602"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762000">
              <a:tabLst>
                <a:tab pos="355600" algn="l"/>
                <a:tab pos="533400" algn="l"/>
              </a:tabLst>
            </a:pPr>
            <a:r>
              <a:rPr lang="de-DE" sz="1600" dirty="0">
                <a:solidFill>
                  <a:srgbClr val="E2001A"/>
                </a:solidFill>
                <a:latin typeface="Arial" panose="020B0604020202020204" pitchFamily="34" charset="0"/>
                <a:ea typeface="+mj-ea"/>
                <a:cs typeface="Arial" panose="020B0604020202020204" pitchFamily="34" charset="0"/>
                <a:sym typeface="Wingdings" pitchFamily="2" charset="2"/>
              </a:rPr>
              <a:t>Ausgangslage</a:t>
            </a:r>
          </a:p>
          <a:p>
            <a:pPr defTabSz="762000">
              <a:tabLst>
                <a:tab pos="355600" algn="l"/>
                <a:tab pos="533400" algn="l"/>
              </a:tabLst>
            </a:pPr>
            <a:r>
              <a:rPr lang="de-CH" sz="2000" b="1" dirty="0">
                <a:solidFill>
                  <a:srgbClr val="E2001A"/>
                </a:solidFill>
                <a:latin typeface="Arial" panose="020B0604020202020204" pitchFamily="34" charset="0"/>
                <a:ea typeface="+mj-ea"/>
                <a:cs typeface="Arial" panose="020B0604020202020204" pitchFamily="34" charset="0"/>
                <a:sym typeface="Wingdings" pitchFamily="2" charset="2"/>
              </a:rPr>
              <a:t>Windkraft im nahen Ausland</a:t>
            </a:r>
            <a:endParaRPr lang="de-DE" sz="2000" dirty="0">
              <a:solidFill>
                <a:srgbClr val="E2001A"/>
              </a:solidFill>
              <a:latin typeface="Arial" panose="020B0604020202020204" pitchFamily="34" charset="0"/>
              <a:ea typeface="+mj-ea"/>
              <a:cs typeface="Arial" panose="020B0604020202020204" pitchFamily="34" charset="0"/>
              <a:sym typeface="Wingdings" pitchFamily="2" charset="2"/>
            </a:endParaRPr>
          </a:p>
        </p:txBody>
      </p:sp>
      <p:pic>
        <p:nvPicPr>
          <p:cNvPr id="4" name="Grafik 3"/>
          <p:cNvPicPr>
            <a:picLocks noChangeAspect="1"/>
          </p:cNvPicPr>
          <p:nvPr/>
        </p:nvPicPr>
        <p:blipFill>
          <a:blip r:embed="rId4"/>
          <a:stretch>
            <a:fillRect/>
          </a:stretch>
        </p:blipFill>
        <p:spPr>
          <a:xfrm>
            <a:off x="677982" y="2369965"/>
            <a:ext cx="5152076" cy="3707239"/>
          </a:xfrm>
          <a:prstGeom prst="rect">
            <a:avLst/>
          </a:prstGeom>
        </p:spPr>
      </p:pic>
    </p:spTree>
    <p:extLst>
      <p:ext uri="{BB962C8B-B14F-4D97-AF65-F5344CB8AC3E}">
        <p14:creationId xmlns:p14="http://schemas.microsoft.com/office/powerpoint/2010/main" val="2139207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ChangeArrowheads="1"/>
          </p:cNvSpPr>
          <p:nvPr/>
        </p:nvSpPr>
        <p:spPr bwMode="auto">
          <a:xfrm>
            <a:off x="677982" y="1556792"/>
            <a:ext cx="10674602"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762000">
              <a:tabLst>
                <a:tab pos="355600" algn="l"/>
                <a:tab pos="533400" algn="l"/>
              </a:tabLst>
            </a:pPr>
            <a:r>
              <a:rPr lang="de-DE" sz="1600" dirty="0">
                <a:solidFill>
                  <a:srgbClr val="E2001A"/>
                </a:solidFill>
                <a:latin typeface="Arial" panose="020B0604020202020204" pitchFamily="34" charset="0"/>
                <a:ea typeface="+mj-ea"/>
                <a:cs typeface="Arial" panose="020B0604020202020204" pitchFamily="34" charset="0"/>
                <a:sym typeface="Wingdings" pitchFamily="2" charset="2"/>
              </a:rPr>
              <a:t>Ausgangslage – Rolle der Windkraft</a:t>
            </a:r>
          </a:p>
          <a:p>
            <a:pPr defTabSz="762000">
              <a:tabLst>
                <a:tab pos="355600" algn="l"/>
                <a:tab pos="533400" algn="l"/>
              </a:tabLst>
            </a:pPr>
            <a:r>
              <a:rPr lang="de-CH" sz="2000" b="1" dirty="0">
                <a:solidFill>
                  <a:srgbClr val="E2001A"/>
                </a:solidFill>
                <a:latin typeface="Arial" panose="020B0604020202020204" pitchFamily="34" charset="0"/>
                <a:ea typeface="+mj-ea"/>
                <a:cs typeface="Arial" panose="020B0604020202020204" pitchFamily="34" charset="0"/>
                <a:sym typeface="Wingdings" pitchFamily="2" charset="2"/>
              </a:rPr>
              <a:t>Windkraft und Winterstromlücke</a:t>
            </a:r>
            <a:endParaRPr lang="de-DE" sz="2000" dirty="0">
              <a:solidFill>
                <a:srgbClr val="E2001A"/>
              </a:solidFill>
              <a:latin typeface="Arial" panose="020B0604020202020204" pitchFamily="34" charset="0"/>
              <a:ea typeface="+mj-ea"/>
              <a:cs typeface="Arial" panose="020B0604020202020204" pitchFamily="34" charset="0"/>
              <a:sym typeface="Wingdings" pitchFamily="2" charset="2"/>
            </a:endParaRPr>
          </a:p>
        </p:txBody>
      </p:sp>
      <p:sp>
        <p:nvSpPr>
          <p:cNvPr id="11" name="Textfeld 10"/>
          <p:cNvSpPr txBox="1"/>
          <p:nvPr/>
        </p:nvSpPr>
        <p:spPr>
          <a:xfrm>
            <a:off x="6855967" y="5301788"/>
            <a:ext cx="2840433" cy="215444"/>
          </a:xfrm>
          <a:prstGeom prst="rect">
            <a:avLst/>
          </a:prstGeom>
          <a:noFill/>
        </p:spPr>
        <p:txBody>
          <a:bodyPr wrap="square" rtlCol="0">
            <a:spAutoFit/>
          </a:bodyPr>
          <a:lstStyle/>
          <a:p>
            <a:r>
              <a:rPr lang="de-CH" sz="800" dirty="0" err="1"/>
              <a:t>Juvent</a:t>
            </a:r>
            <a:r>
              <a:rPr lang="de-CH" sz="800" dirty="0"/>
              <a:t> © Suisse Eole</a:t>
            </a:r>
            <a:endParaRPr lang="de-CH" sz="800" i="1" dirty="0"/>
          </a:p>
        </p:txBody>
      </p:sp>
      <p:sp>
        <p:nvSpPr>
          <p:cNvPr id="8" name="Foliennummernplatzhalter 3"/>
          <p:cNvSpPr txBox="1">
            <a:spLocks/>
          </p:cNvSpPr>
          <p:nvPr/>
        </p:nvSpPr>
        <p:spPr>
          <a:xfrm>
            <a:off x="9193584" y="6525344"/>
            <a:ext cx="2159000" cy="258763"/>
          </a:xfrm>
          <a:prstGeom prst="rect">
            <a:avLst/>
          </a:prstGeom>
          <a:noFill/>
        </p:spPr>
        <p:txBody>
          <a:bodyPr/>
          <a:lstStyle>
            <a:defPPr>
              <a:defRPr lang="de-CH"/>
            </a:defPPr>
            <a:lvl1pPr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1pPr>
            <a:lvl2pPr marL="742950" indent="-28575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2pPr>
            <a:lvl3pPr marL="11430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3pPr>
            <a:lvl4pPr marL="16002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4pPr>
            <a:lvl5pPr marL="20574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5pPr>
            <a:lvl6pPr marL="25146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6pPr>
            <a:lvl7pPr marL="29718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7pPr>
            <a:lvl8pPr marL="34290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8pPr>
            <a:lvl9pPr marL="38862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9pPr>
          </a:lstStyle>
          <a:p>
            <a:pPr algn="r">
              <a:lnSpc>
                <a:spcPct val="100000"/>
              </a:lnSpc>
              <a:buClrTx/>
              <a:buFontTx/>
              <a:buNone/>
            </a:pPr>
            <a:r>
              <a:rPr lang="de-CH" altLang="de-DE" sz="800" i="1" dirty="0">
                <a:latin typeface="Arial" panose="020B0604020202020204" pitchFamily="34" charset="0"/>
                <a:cs typeface="Arial" panose="020B0604020202020204" pitchFamily="34" charset="0"/>
              </a:rPr>
              <a:t>Seite </a:t>
            </a:r>
            <a:fld id="{0A1B3AAD-3BAC-4CBA-A036-32738C55B2FA}" type="slidenum">
              <a:rPr lang="de-CH" altLang="de-DE" sz="800" i="1" smtClean="0">
                <a:latin typeface="Arial" panose="020B0604020202020204" pitchFamily="34" charset="0"/>
                <a:cs typeface="Arial" panose="020B0604020202020204" pitchFamily="34" charset="0"/>
              </a:rPr>
              <a:pPr algn="r">
                <a:lnSpc>
                  <a:spcPct val="100000"/>
                </a:lnSpc>
                <a:buClrTx/>
                <a:buFontTx/>
                <a:buNone/>
              </a:pPr>
              <a:t>8</a:t>
            </a:fld>
            <a:endParaRPr lang="de-CH" altLang="de-DE" sz="800" i="1" dirty="0">
              <a:latin typeface="Arial" panose="020B0604020202020204" pitchFamily="34" charset="0"/>
              <a:cs typeface="Arial" panose="020B0604020202020204" pitchFamily="34" charset="0"/>
            </a:endParaRPr>
          </a:p>
        </p:txBody>
      </p:sp>
      <p:sp>
        <p:nvSpPr>
          <p:cNvPr id="15" name="Textfeld 14"/>
          <p:cNvSpPr txBox="1"/>
          <p:nvPr/>
        </p:nvSpPr>
        <p:spPr>
          <a:xfrm>
            <a:off x="1115616" y="6165106"/>
            <a:ext cx="2618024" cy="215444"/>
          </a:xfrm>
          <a:prstGeom prst="rect">
            <a:avLst/>
          </a:prstGeom>
          <a:noFill/>
        </p:spPr>
        <p:txBody>
          <a:bodyPr wrap="none" rtlCol="0">
            <a:spAutoFit/>
          </a:bodyPr>
          <a:lstStyle/>
          <a:p>
            <a:r>
              <a:rPr lang="de-CH" sz="800" dirty="0"/>
              <a:t>Quelle: </a:t>
            </a:r>
            <a:r>
              <a:rPr lang="de-CH" sz="800" dirty="0" err="1"/>
              <a:t>EnergieSchweiz</a:t>
            </a:r>
            <a:r>
              <a:rPr lang="de-CH" sz="800" dirty="0"/>
              <a:t>, Winterstrom für die Schweiz</a:t>
            </a:r>
          </a:p>
        </p:txBody>
      </p:sp>
      <p:pic>
        <p:nvPicPr>
          <p:cNvPr id="4" name="Grafik 3"/>
          <p:cNvPicPr>
            <a:picLocks noChangeAspect="1"/>
          </p:cNvPicPr>
          <p:nvPr/>
        </p:nvPicPr>
        <p:blipFill>
          <a:blip r:embed="rId3"/>
          <a:stretch>
            <a:fillRect/>
          </a:stretch>
        </p:blipFill>
        <p:spPr>
          <a:xfrm>
            <a:off x="6912169" y="2200558"/>
            <a:ext cx="4562829" cy="2998800"/>
          </a:xfrm>
          <a:prstGeom prst="rect">
            <a:avLst/>
          </a:prstGeom>
        </p:spPr>
      </p:pic>
      <p:pic>
        <p:nvPicPr>
          <p:cNvPr id="6" name="Inhaltsplatzhalter 5"/>
          <p:cNvPicPr>
            <a:picLocks noGrp="1" noChangeAspect="1"/>
          </p:cNvPicPr>
          <p:nvPr>
            <p:ph idx="1"/>
          </p:nvPr>
        </p:nvPicPr>
        <p:blipFill>
          <a:blip r:embed="rId4"/>
          <a:stretch>
            <a:fillRect/>
          </a:stretch>
        </p:blipFill>
        <p:spPr>
          <a:xfrm>
            <a:off x="767408" y="2226521"/>
            <a:ext cx="5611433" cy="3663848"/>
          </a:xfrm>
          <a:prstGeom prst="rect">
            <a:avLst/>
          </a:prstGeom>
        </p:spPr>
      </p:pic>
    </p:spTree>
    <p:extLst>
      <p:ext uri="{BB962C8B-B14F-4D97-AF65-F5344CB8AC3E}">
        <p14:creationId xmlns:p14="http://schemas.microsoft.com/office/powerpoint/2010/main" val="3213970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ChangeArrowheads="1"/>
          </p:cNvSpPr>
          <p:nvPr/>
        </p:nvSpPr>
        <p:spPr bwMode="auto">
          <a:xfrm>
            <a:off x="677982" y="1556792"/>
            <a:ext cx="10674602"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762000">
              <a:tabLst>
                <a:tab pos="355600" algn="l"/>
                <a:tab pos="533400" algn="l"/>
              </a:tabLst>
            </a:pPr>
            <a:r>
              <a:rPr lang="de-DE" sz="1600" dirty="0">
                <a:solidFill>
                  <a:srgbClr val="E2001A"/>
                </a:solidFill>
                <a:latin typeface="Arial" panose="020B0604020202020204" pitchFamily="34" charset="0"/>
                <a:ea typeface="+mj-ea"/>
                <a:cs typeface="Arial" panose="020B0604020202020204" pitchFamily="34" charset="0"/>
                <a:sym typeface="Wingdings" pitchFamily="2" charset="2"/>
              </a:rPr>
              <a:t>Ausgangslage</a:t>
            </a:r>
          </a:p>
          <a:p>
            <a:pPr defTabSz="762000">
              <a:tabLst>
                <a:tab pos="355600" algn="l"/>
                <a:tab pos="533400" algn="l"/>
              </a:tabLst>
            </a:pPr>
            <a:r>
              <a:rPr lang="de-DE" sz="2000" b="1" dirty="0">
                <a:solidFill>
                  <a:srgbClr val="E2001A"/>
                </a:solidFill>
                <a:latin typeface="Arial" panose="020B0604020202020204" pitchFamily="34" charset="0"/>
                <a:ea typeface="+mj-ea"/>
                <a:cs typeface="Arial" panose="020B0604020202020204" pitchFamily="34" charset="0"/>
                <a:sym typeface="Wingdings" pitchFamily="2" charset="2"/>
              </a:rPr>
              <a:t>Kanton Schwyz</a:t>
            </a:r>
            <a:endParaRPr lang="de-DE" sz="2000" dirty="0">
              <a:solidFill>
                <a:srgbClr val="E2001A"/>
              </a:solidFill>
              <a:latin typeface="Arial" panose="020B0604020202020204" pitchFamily="34" charset="0"/>
              <a:ea typeface="+mj-ea"/>
              <a:cs typeface="Arial" panose="020B0604020202020204" pitchFamily="34" charset="0"/>
              <a:sym typeface="Wingdings" pitchFamily="2" charset="2"/>
            </a:endParaRPr>
          </a:p>
        </p:txBody>
      </p:sp>
      <p:sp>
        <p:nvSpPr>
          <p:cNvPr id="8" name="Foliennummernplatzhalter 3"/>
          <p:cNvSpPr txBox="1">
            <a:spLocks/>
          </p:cNvSpPr>
          <p:nvPr/>
        </p:nvSpPr>
        <p:spPr>
          <a:xfrm>
            <a:off x="9193584" y="6525344"/>
            <a:ext cx="2159000" cy="258763"/>
          </a:xfrm>
          <a:prstGeom prst="rect">
            <a:avLst/>
          </a:prstGeom>
          <a:noFill/>
        </p:spPr>
        <p:txBody>
          <a:bodyPr/>
          <a:lstStyle>
            <a:defPPr>
              <a:defRPr lang="de-CH"/>
            </a:defPPr>
            <a:lvl1pPr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1pPr>
            <a:lvl2pPr marL="742950" indent="-28575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2pPr>
            <a:lvl3pPr marL="11430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3pPr>
            <a:lvl4pPr marL="16002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4pPr>
            <a:lvl5pPr marL="2057400" indent="-228600" algn="l" rtl="0" fontAlgn="base">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5pPr>
            <a:lvl6pPr marL="25146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6pPr>
            <a:lvl7pPr marL="29718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7pPr>
            <a:lvl8pPr marL="34290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8pPr>
            <a:lvl9pPr marL="3886200" indent="-228600" algn="l" defTabSz="914400" rtl="0" eaLnBrk="0" fontAlgn="base" latinLnBrk="0" hangingPunct="0">
              <a:lnSpc>
                <a:spcPts val="2000"/>
              </a:lnSpc>
              <a:spcBef>
                <a:spcPct val="0"/>
              </a:spcBef>
              <a:spcAft>
                <a:spcPct val="0"/>
              </a:spcAft>
              <a:buClr>
                <a:srgbClr val="E2001A"/>
              </a:buClr>
              <a:buChar char="•"/>
              <a:defRPr sz="1700" kern="1200">
                <a:solidFill>
                  <a:schemeClr val="tx1"/>
                </a:solidFill>
                <a:latin typeface="TradeGothic" panose="020B0503040303020004" pitchFamily="34" charset="0"/>
                <a:ea typeface="+mn-ea"/>
                <a:cs typeface="+mn-cs"/>
              </a:defRPr>
            </a:lvl9pPr>
          </a:lstStyle>
          <a:p>
            <a:pPr algn="r">
              <a:lnSpc>
                <a:spcPct val="100000"/>
              </a:lnSpc>
              <a:buClrTx/>
              <a:buFontTx/>
              <a:buNone/>
            </a:pPr>
            <a:r>
              <a:rPr lang="de-CH" altLang="de-DE" sz="800" i="1" dirty="0">
                <a:latin typeface="Arial" panose="020B0604020202020204" pitchFamily="34" charset="0"/>
                <a:cs typeface="Arial" panose="020B0604020202020204" pitchFamily="34" charset="0"/>
              </a:rPr>
              <a:t>Seite </a:t>
            </a:r>
            <a:fld id="{0A1B3AAD-3BAC-4CBA-A036-32738C55B2FA}" type="slidenum">
              <a:rPr lang="de-CH" altLang="de-DE" sz="800" i="1" smtClean="0">
                <a:latin typeface="Arial" panose="020B0604020202020204" pitchFamily="34" charset="0"/>
                <a:cs typeface="Arial" panose="020B0604020202020204" pitchFamily="34" charset="0"/>
              </a:rPr>
              <a:pPr algn="r">
                <a:lnSpc>
                  <a:spcPct val="100000"/>
                </a:lnSpc>
                <a:buClrTx/>
                <a:buFontTx/>
                <a:buNone/>
              </a:pPr>
              <a:t>9</a:t>
            </a:fld>
            <a:endParaRPr lang="de-CH" altLang="de-DE" sz="800" i="1" dirty="0">
              <a:latin typeface="Arial" panose="020B0604020202020204" pitchFamily="34" charset="0"/>
              <a:cs typeface="Arial" panose="020B0604020202020204" pitchFamily="34" charset="0"/>
            </a:endParaRPr>
          </a:p>
        </p:txBody>
      </p:sp>
      <p:pic>
        <p:nvPicPr>
          <p:cNvPr id="5" name="Grafik 4"/>
          <p:cNvPicPr>
            <a:picLocks noChangeAspect="1"/>
          </p:cNvPicPr>
          <p:nvPr/>
        </p:nvPicPr>
        <p:blipFill>
          <a:blip r:embed="rId3"/>
          <a:stretch>
            <a:fillRect/>
          </a:stretch>
        </p:blipFill>
        <p:spPr>
          <a:xfrm>
            <a:off x="1127448" y="4437112"/>
            <a:ext cx="8452369" cy="2088232"/>
          </a:xfrm>
          <a:prstGeom prst="rect">
            <a:avLst/>
          </a:prstGeom>
        </p:spPr>
      </p:pic>
      <p:sp>
        <p:nvSpPr>
          <p:cNvPr id="2" name="Inhaltsplatzhalter 1"/>
          <p:cNvSpPr>
            <a:spLocks noGrp="1"/>
          </p:cNvSpPr>
          <p:nvPr>
            <p:ph idx="1"/>
          </p:nvPr>
        </p:nvSpPr>
        <p:spPr/>
        <p:txBody>
          <a:bodyPr/>
          <a:lstStyle/>
          <a:p>
            <a:r>
              <a:rPr lang="de-DE" b="1" dirty="0"/>
              <a:t>Energiestrategie 2013 – 2020</a:t>
            </a:r>
            <a:br>
              <a:rPr lang="de-DE" b="1" dirty="0"/>
            </a:br>
            <a:r>
              <a:rPr lang="de-DE" dirty="0"/>
              <a:t>Potenzial der Windenergienutzung im Kanton Schwyz (nicht bekannt)</a:t>
            </a:r>
            <a:br>
              <a:rPr lang="de-DE" dirty="0"/>
            </a:br>
            <a:r>
              <a:rPr lang="de-DE" dirty="0"/>
              <a:t>Auftrag: Potenzial abzuklären -&gt; Studien Windenergienutzung im Kanton Schwyz</a:t>
            </a:r>
            <a:br>
              <a:rPr lang="de-DE" dirty="0"/>
            </a:br>
            <a:endParaRPr lang="de-DE" dirty="0"/>
          </a:p>
          <a:p>
            <a:r>
              <a:rPr lang="de-DE" b="1" dirty="0"/>
              <a:t>Energie- und Klimaplanung 2022+</a:t>
            </a:r>
            <a:br>
              <a:rPr lang="de-DE" b="1" dirty="0"/>
            </a:br>
            <a:r>
              <a:rPr lang="de-DE" dirty="0"/>
              <a:t>Zur Erhöhung der Versorgungssicherheit bei der Elektrizitätsversorgung leistet die Windenergie nebst Photovoltaik und Wasserkraft ebenfalls einen Beitrag.</a:t>
            </a:r>
            <a:endParaRPr lang="de-CH" b="1" dirty="0"/>
          </a:p>
        </p:txBody>
      </p:sp>
    </p:spTree>
    <p:extLst>
      <p:ext uri="{BB962C8B-B14F-4D97-AF65-F5344CB8AC3E}">
        <p14:creationId xmlns:p14="http://schemas.microsoft.com/office/powerpoint/2010/main" val="2996045124"/>
      </p:ext>
    </p:extLst>
  </p:cSld>
  <p:clrMapOvr>
    <a:masterClrMapping/>
  </p:clrMapOvr>
</p:sld>
</file>

<file path=ppt/theme/theme1.xml><?xml version="1.0" encoding="utf-8"?>
<a:theme xmlns:a="http://schemas.openxmlformats.org/drawingml/2006/main" name="Verwaltung Kanton Schwyz_jpg">
  <a:themeElements>
    <a:clrScheme name="Verwaltung Kanton Schwyz_jp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erwaltung Kanton Schwyz_jpg">
      <a:majorFont>
        <a:latin typeface="TradeGothic"/>
        <a:ea typeface=""/>
        <a:cs typeface=""/>
      </a:majorFont>
      <a:minorFont>
        <a:latin typeface="TradeGothi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erwaltung Kanton Schwyz_jp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erwaltung Kanton Schwyz_jp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erwaltung Kanton Schwyz_jp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erwaltung Kanton Schwyz_jp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erwaltung Kanton Schwyz_jp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erwaltung Kanton Schwyz_jp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erwaltung Kanton Schwyz_jp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erwaltung Kanton Schwyz_jp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erwaltung Kanton Schwyz_jp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erwaltung Kanton Schwyz_jp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erwaltung Kanton Schwyz_jp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erwaltung Kanton Schwyz_jp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erwaltung Kanton Schwyz 16-9_AMFZ.potx" id="{57DFC36F-75B3-472D-BF10-4C52D494F29B}" vid="{78D6675F-C159-4D97-BEBC-B9AE10D227C5}"/>
    </a:ext>
  </a:extLst>
</a:theme>
</file>

<file path=ppt/theme/theme2.xml><?xml version="1.0" encoding="utf-8"?>
<a:theme xmlns:a="http://schemas.openxmlformats.org/drawingml/2006/main" name="1_Verwaltung Kanton Schwyz_jpg">
  <a:themeElements>
    <a:clrScheme name="Verwaltung Kanton Schwyz_jp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erwaltung Kanton Schwyz_jpg">
      <a:majorFont>
        <a:latin typeface="TradeGothic"/>
        <a:ea typeface=""/>
        <a:cs typeface=""/>
      </a:majorFont>
      <a:minorFont>
        <a:latin typeface="TradeGothi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erwaltung Kanton Schwyz_jp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erwaltung Kanton Schwyz_jp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erwaltung Kanton Schwyz_jp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erwaltung Kanton Schwyz_jp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erwaltung Kanton Schwyz_jp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erwaltung Kanton Schwyz_jp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erwaltung Kanton Schwyz_jp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erwaltung Kanton Schwyz_jp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erwaltung Kanton Schwyz_jp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erwaltung Kanton Schwyz_jp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erwaltung Kanton Schwyz_jp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erwaltung Kanton Schwyz_jp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erwaltung Kanton Schwyz 16-9.potx" id="{5A100253-19AF-4AD9-8ED0-EF2517998DA8}" vid="{0134F808-45B5-4CC4-B46C-A25FD8C05572}"/>
    </a:ext>
  </a:ext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coFarbschema11">
    <a:dk1>
      <a:sysClr val="windowText" lastClr="000000"/>
    </a:dk1>
    <a:lt1>
      <a:sysClr val="window" lastClr="FFFFFF"/>
    </a:lt1>
    <a:dk2>
      <a:srgbClr val="1F497D"/>
    </a:dk2>
    <a:lt2>
      <a:srgbClr val="EEECE1"/>
    </a:lt2>
    <a:accent1>
      <a:srgbClr val="006B77"/>
    </a:accent1>
    <a:accent2>
      <a:srgbClr val="4E93A4"/>
    </a:accent2>
    <a:accent3>
      <a:srgbClr val="9BC2CA"/>
    </a:accent3>
    <a:accent4>
      <a:srgbClr val="E32523"/>
    </a:accent4>
    <a:accent5>
      <a:srgbClr val="E58776"/>
    </a:accent5>
    <a:accent6>
      <a:srgbClr val="F1BFAC"/>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Verwaltung Kanton Schwyz 16-9_AMFZ</Template>
  <TotalTime>0</TotalTime>
  <Words>1033</Words>
  <Application>Microsoft Office PowerPoint</Application>
  <PresentationFormat>Breitbild</PresentationFormat>
  <Paragraphs>146</Paragraphs>
  <Slides>20</Slides>
  <Notes>18</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20</vt:i4>
      </vt:variant>
    </vt:vector>
  </HeadingPairs>
  <TitlesOfParts>
    <vt:vector size="25" baseType="lpstr">
      <vt:lpstr>Arial</vt:lpstr>
      <vt:lpstr>TradeGothic</vt:lpstr>
      <vt:lpstr>TradeGothic Light</vt:lpstr>
      <vt:lpstr>Verwaltung Kanton Schwyz_jpg</vt:lpstr>
      <vt:lpstr>1_Verwaltung Kanton Schwyz_jpg</vt:lpstr>
      <vt:lpstr> Windenergie im Kanton Schwyz Stand der Richtplananpassung   Regierungsrat Sandro Patierno    </vt:lpstr>
      <vt:lpstr>PowerPoint-Präsentation</vt:lpstr>
      <vt:lpstr>PowerPoint-Präsentation</vt:lpstr>
      <vt:lpstr>Ausgangslage Es gibt kein «Schweizer Übertragungsnetz» – das Stromnetz ist europäisch</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Kantonale Verwaltung Schwyz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Monika Marty</dc:creator>
  <dc:description>Powerpoint Vorlage_x000d_
Verwaltung Kanton Schwyz_x000d_
gemäss Gestaltungsrichtlinien (Oktober 2008)</dc:description>
  <cp:lastModifiedBy>Patierno Sandro</cp:lastModifiedBy>
  <cp:revision>528</cp:revision>
  <cp:lastPrinted>2023-06-27T13:10:59Z</cp:lastPrinted>
  <dcterms:created xsi:type="dcterms:W3CDTF">2019-11-13T09:04:57Z</dcterms:created>
  <dcterms:modified xsi:type="dcterms:W3CDTF">2023-06-27T16:04:44Z</dcterms:modified>
</cp:coreProperties>
</file>